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3" r:id="rId1"/>
  </p:sldMasterIdLst>
  <p:notesMasterIdLst>
    <p:notesMasterId r:id="rId26"/>
  </p:notesMasterIdLst>
  <p:sldIdLst>
    <p:sldId id="795" r:id="rId2"/>
    <p:sldId id="791" r:id="rId3"/>
    <p:sldId id="792" r:id="rId4"/>
    <p:sldId id="796" r:id="rId5"/>
    <p:sldId id="797" r:id="rId6"/>
    <p:sldId id="798" r:id="rId7"/>
    <p:sldId id="799" r:id="rId8"/>
    <p:sldId id="800" r:id="rId9"/>
    <p:sldId id="801" r:id="rId10"/>
    <p:sldId id="802" r:id="rId11"/>
    <p:sldId id="803" r:id="rId12"/>
    <p:sldId id="804" r:id="rId13"/>
    <p:sldId id="805" r:id="rId14"/>
    <p:sldId id="807" r:id="rId15"/>
    <p:sldId id="806" r:id="rId16"/>
    <p:sldId id="810" r:id="rId17"/>
    <p:sldId id="809" r:id="rId18"/>
    <p:sldId id="811" r:id="rId19"/>
    <p:sldId id="812" r:id="rId20"/>
    <p:sldId id="808" r:id="rId21"/>
    <p:sldId id="813" r:id="rId22"/>
    <p:sldId id="815" r:id="rId23"/>
    <p:sldId id="814" r:id="rId24"/>
    <p:sldId id="788" r:id="rId25"/>
  </p:sldIdLst>
  <p:sldSz cx="9902825" cy="6858000"/>
  <p:notesSz cx="6858000" cy="9144000"/>
  <p:embeddedFontLst>
    <p:embeddedFont>
      <p:font typeface="SamsungOne 400C" panose="020B0506030303020204" charset="0"/>
      <p:regular r:id="rId27"/>
    </p:embeddedFont>
    <p:embeddedFont>
      <p:font typeface="Samsung Sharp Sans" panose="020B0604020202020204" charset="0"/>
      <p:bold r:id="rId28"/>
    </p:embeddedFont>
    <p:embeddedFont>
      <p:font typeface="Microsoft Sans Serif" panose="020B0604020202020204" pitchFamily="34" charset="0"/>
      <p:regular r:id="rId29"/>
    </p:embeddedFont>
    <p:embeddedFont>
      <p:font typeface="SamsungOne 400" panose="020B0503030303020204" charset="0"/>
      <p:regular r:id="rId30"/>
    </p:embeddedFont>
    <p:embeddedFont>
      <p:font typeface="Abadi" panose="020B0604020202020204" charset="0"/>
      <p:regular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9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B0"/>
    <a:srgbClr val="1429A0"/>
    <a:srgbClr val="9C5BCD"/>
    <a:srgbClr val="FFB546"/>
    <a:srgbClr val="FF4337"/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3" autoAdjust="0"/>
    <p:restoredTop sz="72205" autoAdjust="0"/>
  </p:normalViewPr>
  <p:slideViewPr>
    <p:cSldViewPr snapToGrid="0">
      <p:cViewPr varScale="1">
        <p:scale>
          <a:sx n="88" d="100"/>
          <a:sy n="88" d="100"/>
        </p:scale>
        <p:origin x="1099" y="62"/>
      </p:cViewPr>
      <p:guideLst>
        <p:guide pos="3119"/>
        <p:guide orient="horz"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2025-08-04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25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>
            <a:extLst>
              <a:ext uri="{FF2B5EF4-FFF2-40B4-BE49-F238E27FC236}">
                <a16:creationId xmlns:a16="http://schemas.microsoft.com/office/drawing/2014/main" id="{CCEC8F59-794B-4743-A6D7-1BC9720006CB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56667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>
            <a:extLst>
              <a:ext uri="{FF2B5EF4-FFF2-40B4-BE49-F238E27FC236}">
                <a16:creationId xmlns:a16="http://schemas.microsoft.com/office/drawing/2014/main" id="{7A4BCBFF-5289-45FE-BA09-DFF42AF8A347}"/>
              </a:ext>
            </a:extLst>
          </p:cNvPr>
          <p:cNvSpPr/>
          <p:nvPr userDrawn="1"/>
        </p:nvSpPr>
        <p:spPr>
          <a:xfrm>
            <a:off x="990000" y="4157757"/>
            <a:ext cx="2641721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Big Data 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6CFBD-D9B3-4245-A68B-1D7EC1CB6F07}"/>
              </a:ext>
            </a:extLst>
          </p:cNvPr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2EB59A-603F-4715-ABA1-D9DF69D44512}"/>
              </a:ext>
            </a:extLst>
          </p:cNvPr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6BC111-C555-4B09-8375-33C4F4C2F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6284647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 b="1">
                <a:solidFill>
                  <a:schemeClr val="tx1"/>
                </a:solidFill>
                <a:latin typeface="Abadi" panose="020B0604020104020204" pitchFamily="34" charset="0"/>
                <a:ea typeface="Abadi" panose="020B0604020104020204" pitchFamily="34" charset="0"/>
                <a:cs typeface="Aharoni" panose="02010803020104030203" pitchFamily="2" charset="-79"/>
              </a:defRPr>
            </a:lvl1pPr>
          </a:lstStyle>
          <a:p>
            <a:pPr marL="0" lvl="0" defTabSz="457200" latinLnBrk="0"/>
            <a:r>
              <a:rPr lang="en-US" altLang="ko-KR"/>
              <a:t>Giám sát và báo cáo BI chất lượng không khí</a:t>
            </a:r>
            <a:endParaRPr lang="ko-KR" altLang="en-US" dirty="0"/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CBEAE583-0BAA-455B-9555-B00A4FE8B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/>
              <a:t>AliceInWonderland [Group3-BD01]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312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443" userDrawn="1">
          <p15:clr>
            <a:srgbClr val="FBAE40"/>
          </p15:clr>
        </p15:guide>
        <p15:guide id="3" pos="5955">
          <p15:clr>
            <a:srgbClr val="FBAE40"/>
          </p15:clr>
        </p15:guide>
        <p15:guide id="4" pos="6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>
            <a:extLst>
              <a:ext uri="{FF2B5EF4-FFF2-40B4-BE49-F238E27FC236}">
                <a16:creationId xmlns:a16="http://schemas.microsoft.com/office/drawing/2014/main" id="{DE8CAD59-3F29-4FBB-AE0A-697DDFD5E69E}"/>
              </a:ext>
            </a:extLst>
          </p:cNvPr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Big</a:t>
            </a:r>
            <a:r>
              <a:rPr lang="ko-KR" altLang="en-US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Data</a:t>
            </a:r>
            <a:r>
              <a:rPr lang="ko-KR" altLang="en-US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149771-D78D-40D7-8B97-564358008D8D}"/>
              </a:ext>
            </a:extLst>
          </p:cNvPr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02AC410D-7805-4DA9-915F-991D72686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44AF0917-EEBC-44C5-8BA6-F1CA2AFA4B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29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5E1FE-2B04-4D8E-A51A-6B9CEC7B3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FEC8C6A-D95C-4B3C-9803-6F9071BF0C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</a:defRPr>
            </a:lvl1pPr>
          </a:lstStyle>
          <a:p>
            <a:pPr marL="0" lvl="0" defTabSz="45705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6DA22BCA-E7E2-4377-AD8E-AC1336C3DB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</a:defRPr>
            </a:lvl1pPr>
          </a:lstStyle>
          <a:p>
            <a:pPr marL="0" lvl="0" defTabSz="45705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7647BD6A-5F13-45AE-859C-AF2BA0A73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</a:defRPr>
            </a:lvl1pPr>
          </a:lstStyle>
          <a:p>
            <a:pPr marL="0" lvl="0" algn="r" defTabSz="457063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>
            <a:extLst>
              <a:ext uri="{FF2B5EF4-FFF2-40B4-BE49-F238E27FC236}">
                <a16:creationId xmlns:a16="http://schemas.microsoft.com/office/drawing/2014/main" id="{3A9667F7-80AD-4A7A-8543-285975B06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</a:defRPr>
            </a:lvl1pPr>
          </a:lstStyle>
          <a:p>
            <a:pPr marL="0" lvl="0" defTabSz="45705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B6D584F0-F100-4FB4-B935-0E81DB1D3B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747" indent="-177747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461" lvl="1" indent="-207901" algn="l" defTabSz="843830" rtl="0" eaLnBrk="1" latinLnBrk="1" hangingPunct="1">
              <a:lnSpc>
                <a:spcPct val="90000"/>
              </a:lnSpc>
              <a:spcBef>
                <a:spcPts val="462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/>
              <a:t>Air quality monitoring and BI reporting.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  <a:ea typeface="Samsung Sharp Sans Medium" pitchFamily="2" charset="0"/>
              <a:cs typeface="Samsung Sharp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04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43415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177962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>
            <a:extLst>
              <a:ext uri="{FF2B5EF4-FFF2-40B4-BE49-F238E27FC236}">
                <a16:creationId xmlns:a16="http://schemas.microsoft.com/office/drawing/2014/main" id="{E75758B0-2429-4331-898E-5EEED60D4280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4250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55">
          <p15:clr>
            <a:srgbClr val="FBAE40"/>
          </p15:clr>
        </p15:guide>
        <p15:guide id="3" pos="28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>
            <a:extLst>
              <a:ext uri="{FF2B5EF4-FFF2-40B4-BE49-F238E27FC236}">
                <a16:creationId xmlns:a16="http://schemas.microsoft.com/office/drawing/2014/main" id="{C5960DC7-D671-485D-92B0-FEED6CE658A3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34395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C441AFAB-5BBF-465C-B7A8-FED86E626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9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2B242C-8600-47F0-98D5-6EA512C41BF2}"/>
              </a:ext>
            </a:extLst>
          </p:cNvPr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A977D3D7-ABF1-4BDD-B1E5-CCA79CC81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</p:spTree>
    <p:extLst>
      <p:ext uri="{BB962C8B-B14F-4D97-AF65-F5344CB8AC3E}">
        <p14:creationId xmlns:p14="http://schemas.microsoft.com/office/powerpoint/2010/main" val="122783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92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91" r:id="rId3"/>
    <p:sldLayoutId id="2147483687" r:id="rId4"/>
    <p:sldLayoutId id="2147483694" r:id="rId5"/>
    <p:sldLayoutId id="2147483693" r:id="rId6"/>
    <p:sldLayoutId id="2147483686" r:id="rId7"/>
    <p:sldLayoutId id="2147483688" r:id="rId8"/>
    <p:sldLayoutId id="2147483689" r:id="rId9"/>
    <p:sldLayoutId id="2147483690" r:id="rId10"/>
  </p:sldLayoutIdLst>
  <p:txStyles>
    <p:titleStyle>
      <a:lvl1pPr algn="l" defTabSz="914126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BDBB-5E9D-2352-3718-0C2D1DB7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095275"/>
            <a:ext cx="5615081" cy="1354217"/>
          </a:xfrm>
        </p:spPr>
        <p:txBody>
          <a:bodyPr/>
          <a:lstStyle/>
          <a:p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BI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1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8070-105C-7146-5E13-DF1010E10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831A5-FFA3-2841-F63E-1E8C96D6C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60AA46-CE6C-7B62-747F-78C7F5245D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rPr>
              <a:t>Thu thập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4098F0-3CE5-79EB-C6B9-560F464736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093B5E-426F-ED9C-66EF-8DE1C1DA2F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54C1BDE-4356-B8AE-E1FA-F0ED27B7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GenerateSensorIDsFlowfile group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8D230E-8D7D-20A8-7B8F-BFD38BBE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79" y="2121644"/>
            <a:ext cx="7950666" cy="40512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1EA72E-2E42-F3AE-A4E2-3F35AC2C5483}"/>
              </a:ext>
            </a:extLst>
          </p:cNvPr>
          <p:cNvSpPr/>
          <p:nvPr/>
        </p:nvSpPr>
        <p:spPr>
          <a:xfrm>
            <a:off x="1118681" y="4243965"/>
            <a:ext cx="2013625" cy="843601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866A6-D470-E608-3DF4-9C2A295D3955}"/>
              </a:ext>
            </a:extLst>
          </p:cNvPr>
          <p:cNvSpPr txBox="1"/>
          <p:nvPr/>
        </p:nvSpPr>
        <p:spPr>
          <a:xfrm>
            <a:off x="272374" y="5307976"/>
            <a:ext cx="27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E0000"/>
                </a:solidFill>
              </a:rPr>
              <a:t>Sinh flowfile rỗng với thuộc tính seq=sensorid tương ứng</a:t>
            </a:r>
          </a:p>
        </p:txBody>
      </p:sp>
    </p:spTree>
    <p:extLst>
      <p:ext uri="{BB962C8B-B14F-4D97-AF65-F5344CB8AC3E}">
        <p14:creationId xmlns:p14="http://schemas.microsoft.com/office/powerpoint/2010/main" val="64995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55EEB-9CB7-187F-750A-2B0C99D4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F4E911-3443-8921-506C-1E65FC975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D17852-ADBD-6D3D-713B-D69D3CE835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rPr>
              <a:t>Thu thập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B328B-864B-51E8-2CE1-743629E69F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11153FA-8DB1-E7CE-332B-D6FCF3921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4B617FA-209A-5AEB-D1FD-B754385C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InvokeMultiSensorsAPI group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7A7F5-BF16-64A6-F1B6-1B371731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67" y="2399221"/>
            <a:ext cx="8190689" cy="3311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317FB5-D118-F8B8-123C-C89D9BFADF5D}"/>
              </a:ext>
            </a:extLst>
          </p:cNvPr>
          <p:cNvSpPr/>
          <p:nvPr/>
        </p:nvSpPr>
        <p:spPr>
          <a:xfrm>
            <a:off x="5408578" y="2399221"/>
            <a:ext cx="1575881" cy="859545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9991A-2AC4-8FDC-1E33-CC7991D18FB6}"/>
              </a:ext>
            </a:extLst>
          </p:cNvPr>
          <p:cNvSpPr txBox="1"/>
          <p:nvPr/>
        </p:nvSpPr>
        <p:spPr>
          <a:xfrm>
            <a:off x="7101192" y="1937556"/>
            <a:ext cx="23522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Gọi API, kéo bản ghi mới nhất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FDC75E-0D6F-292B-17A9-7051351C61BF}"/>
              </a:ext>
            </a:extLst>
          </p:cNvPr>
          <p:cNvSpPr/>
          <p:nvPr/>
        </p:nvSpPr>
        <p:spPr>
          <a:xfrm>
            <a:off x="1089514" y="3380360"/>
            <a:ext cx="865746" cy="278860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500BA-A0B9-49E9-4C92-2323FC9A4175}"/>
              </a:ext>
            </a:extLst>
          </p:cNvPr>
          <p:cNvSpPr txBox="1"/>
          <p:nvPr/>
        </p:nvSpPr>
        <p:spPr>
          <a:xfrm>
            <a:off x="38927" y="2734029"/>
            <a:ext cx="23522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Flowfile với sensorID đi vào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82D47A-E048-D808-D59E-8F3558EC7EA0}"/>
              </a:ext>
            </a:extLst>
          </p:cNvPr>
          <p:cNvSpPr/>
          <p:nvPr/>
        </p:nvSpPr>
        <p:spPr>
          <a:xfrm>
            <a:off x="8061004" y="3988398"/>
            <a:ext cx="865746" cy="278860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B41E8-ED3B-C7BF-6EA5-C0959CBD1D56}"/>
              </a:ext>
            </a:extLst>
          </p:cNvPr>
          <p:cNvSpPr txBox="1"/>
          <p:nvPr/>
        </p:nvSpPr>
        <p:spPr>
          <a:xfrm>
            <a:off x="7511638" y="4540131"/>
            <a:ext cx="23522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Bản ghi json đi ra</a:t>
            </a:r>
          </a:p>
        </p:txBody>
      </p:sp>
    </p:spTree>
    <p:extLst>
      <p:ext uri="{BB962C8B-B14F-4D97-AF65-F5344CB8AC3E}">
        <p14:creationId xmlns:p14="http://schemas.microsoft.com/office/powerpoint/2010/main" val="242945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2D5BA-4064-2F8A-164B-C2EDE373F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1E7B7-0261-A01F-CB43-A1A396EC0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AE8CA-27F6-5171-2995-E042D5450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rPr>
              <a:t>Thu thập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1DCA09-9712-8C04-88B5-CDC037150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4D9DF2A-92AA-634B-2A3F-070469E453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E66CE27-9327-D0B9-7078-56F4101F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InvokeSensorID_xxxxx_API group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95D66-4232-005A-5D15-EF275AFF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07" y="2399221"/>
            <a:ext cx="7529209" cy="3559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6630EC-FC88-60BC-4142-F2B99972CF48}"/>
              </a:ext>
            </a:extLst>
          </p:cNvPr>
          <p:cNvSpPr txBox="1"/>
          <p:nvPr/>
        </p:nvSpPr>
        <p:spPr>
          <a:xfrm>
            <a:off x="2217939" y="3429000"/>
            <a:ext cx="1439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E0000"/>
                </a:solidFill>
              </a:rPr>
              <a:t>1.Cập nhật page++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0B1C8-034B-E001-AB22-723DFE894FFF}"/>
              </a:ext>
            </a:extLst>
          </p:cNvPr>
          <p:cNvSpPr txBox="1"/>
          <p:nvPr/>
        </p:nvSpPr>
        <p:spPr>
          <a:xfrm>
            <a:off x="2436794" y="4463122"/>
            <a:ext cx="122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E0000"/>
                </a:solidFill>
              </a:rPr>
              <a:t>2.Call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31EE90-8558-5DE9-3C56-000B6842B684}"/>
              </a:ext>
            </a:extLst>
          </p:cNvPr>
          <p:cNvSpPr txBox="1"/>
          <p:nvPr/>
        </p:nvSpPr>
        <p:spPr>
          <a:xfrm>
            <a:off x="4951411" y="5094834"/>
            <a:ext cx="204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E0000"/>
                </a:solidFill>
              </a:rPr>
              <a:t>3.Kiểm tra xem có dữ liệu không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61B31-E20D-A074-5AF8-1E25E787CA41}"/>
              </a:ext>
            </a:extLst>
          </p:cNvPr>
          <p:cNvSpPr txBox="1"/>
          <p:nvPr/>
        </p:nvSpPr>
        <p:spPr>
          <a:xfrm>
            <a:off x="6423497" y="3105834"/>
            <a:ext cx="204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EE0000"/>
                </a:solidFill>
              </a:rPr>
              <a:t>4.Nếu không có, page--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185C5-33EE-A154-C414-15B412420A69}"/>
              </a:ext>
            </a:extLst>
          </p:cNvPr>
          <p:cNvSpPr txBox="1"/>
          <p:nvPr/>
        </p:nvSpPr>
        <p:spPr>
          <a:xfrm>
            <a:off x="7712283" y="4865274"/>
            <a:ext cx="174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EE0000"/>
                </a:solidFill>
              </a:rPr>
              <a:t>4.Nếu có, trả ra bản ghi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B9515-CD54-5E55-FCE9-7E1DA5001510}"/>
              </a:ext>
            </a:extLst>
          </p:cNvPr>
          <p:cNvSpPr txBox="1"/>
          <p:nvPr/>
        </p:nvSpPr>
        <p:spPr>
          <a:xfrm>
            <a:off x="4818432" y="2322277"/>
            <a:ext cx="217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EE0000"/>
                </a:solidFill>
              </a:rPr>
              <a:t>5.Ưu tiên thực hiện flowfile truy vấn lại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645C4-E7EA-A975-E5EE-F77363E49638}"/>
              </a:ext>
            </a:extLst>
          </p:cNvPr>
          <p:cNvSpPr/>
          <p:nvPr/>
        </p:nvSpPr>
        <p:spPr>
          <a:xfrm>
            <a:off x="3949430" y="3105834"/>
            <a:ext cx="1215926" cy="32316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3E9A71-1708-A407-191B-C844FA199878}"/>
              </a:ext>
            </a:extLst>
          </p:cNvPr>
          <p:cNvCxnSpPr>
            <a:cxnSpLocks/>
            <a:stCxn id="18" idx="0"/>
            <a:endCxn id="17" idx="1"/>
          </p:cNvCxnSpPr>
          <p:nvPr/>
        </p:nvCxnSpPr>
        <p:spPr>
          <a:xfrm flipV="1">
            <a:off x="4557393" y="2645443"/>
            <a:ext cx="261039" cy="46039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FDDD1-ECAC-F00C-6A65-8B0C8A178E71}"/>
              </a:ext>
            </a:extLst>
          </p:cNvPr>
          <p:cNvSpPr/>
          <p:nvPr/>
        </p:nvSpPr>
        <p:spPr>
          <a:xfrm>
            <a:off x="3232823" y="5105109"/>
            <a:ext cx="1718587" cy="71299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57A481-18E5-C620-0BC8-4DF89F7A81AB}"/>
              </a:ext>
            </a:extLst>
          </p:cNvPr>
          <p:cNvSpPr/>
          <p:nvPr/>
        </p:nvSpPr>
        <p:spPr>
          <a:xfrm>
            <a:off x="7344383" y="5340486"/>
            <a:ext cx="1225685" cy="24806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58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F59A9-5840-C39F-2578-F7D09D87B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0A8E8E-F7DA-6E40-10C2-25F5551E4C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46F57B-59CA-EFBB-669A-F1A342F8AD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Lưu trữ đám mây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0BD156-6799-CDA8-9B7A-844AF59E6E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326A29D-1C43-E26A-8E8F-2BD0A46F0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71F4B6-D1B3-5627-9E6F-5964A14E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Mongo Atlas (Cloud Storage)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858CC-EDAC-200D-1C1D-E17A58DD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45" y="2399221"/>
            <a:ext cx="4445115" cy="3154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6B3BC-F635-728C-7ED7-0607F36069EC}"/>
              </a:ext>
            </a:extLst>
          </p:cNvPr>
          <p:cNvSpPr txBox="1"/>
          <p:nvPr/>
        </p:nvSpPr>
        <p:spPr>
          <a:xfrm>
            <a:off x="2828243" y="2645443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BD300C-1FBF-D99A-91A1-F25C84F38416}"/>
              </a:ext>
            </a:extLst>
          </p:cNvPr>
          <p:cNvSpPr txBox="1"/>
          <p:nvPr/>
        </p:nvSpPr>
        <p:spPr>
          <a:xfrm>
            <a:off x="3133581" y="3481553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B6779A-FFE7-FC35-B4C5-610A7B38E68B}"/>
              </a:ext>
            </a:extLst>
          </p:cNvPr>
          <p:cNvSpPr txBox="1"/>
          <p:nvPr/>
        </p:nvSpPr>
        <p:spPr>
          <a:xfrm>
            <a:off x="3133581" y="4258335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374B2-9DFF-1F31-FE40-92FC9E9F159F}"/>
              </a:ext>
            </a:extLst>
          </p:cNvPr>
          <p:cNvSpPr txBox="1"/>
          <p:nvPr/>
        </p:nvSpPr>
        <p:spPr>
          <a:xfrm>
            <a:off x="3133580" y="4933217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Collection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D72BAF-FC0F-76DD-23E2-8F2937D2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35" y="3014775"/>
            <a:ext cx="4552545" cy="200895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C303C2-7B1A-8600-07A0-BBC4B9CB0621}"/>
              </a:ext>
            </a:extLst>
          </p:cNvPr>
          <p:cNvCxnSpPr/>
          <p:nvPr/>
        </p:nvCxnSpPr>
        <p:spPr>
          <a:xfrm>
            <a:off x="4524635" y="1932443"/>
            <a:ext cx="0" cy="399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66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18C35-0C7A-D0DD-232E-270C2C4F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58E860-14BB-79DC-0594-5230F8C8D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3C6CE-6C35-CF7A-B4EA-E0C2F6EA0B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Tiền xử lí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46DDB1-E106-8C7A-C21B-E6F845CAC3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4C384D2-5972-D156-E29D-B5C7B4ACA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F875A2-DD81-4E9C-CF0B-B9066032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Lấy các trường quan trọng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71797-B881-757E-E23C-E688F5DA7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1" y="2238892"/>
            <a:ext cx="6673174" cy="38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2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669E0-9F87-EDF6-87D5-CACCE6E4D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D4C679-CF90-57AB-C8C9-A39803508E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1B67EB-11A0-976E-1143-D285EBB88E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Tiền xử lí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875FAC-52C5-7BCC-06D2-C6F97FBEAE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35CC63-C9E2-3D1D-0C65-1F0E88C25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20AF9C-3F87-6B50-BDA9-DD4F8A27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Nội suy tuyến tính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69BB7-55EA-946C-1CFB-D202D991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8" y="2393969"/>
            <a:ext cx="5649625" cy="1687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4D7AED-EE50-F0BC-7AF7-1602C805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12" y="4543210"/>
            <a:ext cx="5649625" cy="1641806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5FED1444-60BF-386E-042A-34FBAD7CB772}"/>
              </a:ext>
            </a:extLst>
          </p:cNvPr>
          <p:cNvSpPr/>
          <p:nvPr/>
        </p:nvSpPr>
        <p:spPr>
          <a:xfrm rot="5400000">
            <a:off x="1843507" y="4357993"/>
            <a:ext cx="1361872" cy="1391055"/>
          </a:xfrm>
          <a:prstGeom prst="bentUpArrow">
            <a:avLst/>
          </a:prstGeom>
          <a:solidFill>
            <a:srgbClr val="1429A0"/>
          </a:solidFill>
          <a:ln>
            <a:solidFill>
              <a:srgbClr val="1429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92F581-70CB-676D-84E9-8CA54835A2FD}"/>
              </a:ext>
            </a:extLst>
          </p:cNvPr>
          <p:cNvSpPr txBox="1"/>
          <p:nvPr/>
        </p:nvSpPr>
        <p:spPr>
          <a:xfrm>
            <a:off x="6899419" y="3059668"/>
            <a:ext cx="221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Nhiệt độ</a:t>
            </a:r>
          </a:p>
        </p:txBody>
      </p:sp>
      <p:pic>
        <p:nvPicPr>
          <p:cNvPr id="16" name="Graphic 15" descr="Thermometer with solid fill">
            <a:extLst>
              <a:ext uri="{FF2B5EF4-FFF2-40B4-BE49-F238E27FC236}">
                <a16:creationId xmlns:a16="http://schemas.microsoft.com/office/drawing/2014/main" id="{FD636B0D-CC26-C926-89DC-B683C3CEC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6122" y="3044208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AEC3-8BEF-BBF7-387A-C891E611D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051BBE-223C-5A85-4147-BA15D2189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2.4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CE2685-7D22-4EC9-9310-21EBB13335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Xây dựng và tích hợp mô hình hồi quy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BB0E4C-3FE1-D35C-7DA1-AD26CD1D8D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5463E51-5FA0-36DF-350C-CA56D0681E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FFF92D-6FB6-765A-3063-1892DF6A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Xây dựng mô hình LSTM</a:t>
            </a:r>
          </a:p>
        </p:txBody>
      </p:sp>
      <p:sp>
        <p:nvSpPr>
          <p:cNvPr id="2" name="텍스트 개체 틀 6">
            <a:extLst>
              <a:ext uri="{FF2B5EF4-FFF2-40B4-BE49-F238E27FC236}">
                <a16:creationId xmlns:a16="http://schemas.microsoft.com/office/drawing/2014/main" id="{9171FA78-61ED-11FF-01CC-A2C675F224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2288" y="2221661"/>
            <a:ext cx="8055439" cy="1134382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Sử dụng 24 giá trị trước để dự đoán giá trị tiếp theo</a:t>
            </a:r>
          </a:p>
          <a:p>
            <a:pPr lvl="1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WINDOW_SIZE = 24</a:t>
            </a:r>
          </a:p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Mạng nơ-ron gồm 4 layer</a:t>
            </a:r>
          </a:p>
          <a:p>
            <a:pPr lvl="1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Input layer, LSTM(64), Dense(8), Dense(1)</a:t>
            </a:r>
          </a:p>
          <a:p>
            <a:pPr marL="177747" lvl="1" indent="0">
              <a:buNone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340772-16CA-699F-F1BE-593A2433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8" y="3645499"/>
            <a:ext cx="687801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6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0F48D-D003-7BC1-4853-D707A3810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2CB425-6382-E506-EB67-45A3B26D7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2.4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A90C2E-2B36-1BAA-0B5A-59A56EBDF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Xây dựng và tích hợp mô hình hồi quy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3D256-9ECC-6593-DAE5-9045CB4190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017DAF-4EFF-85A5-C430-0A7A2F376E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E04BD6B-8032-EB4B-7EE1-960AE6F0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Test mô hình LSTM trên dataset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12641E-6606-E015-8E1E-8892E2EC4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18" y="2399221"/>
            <a:ext cx="3009311" cy="202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918645-A80C-9D67-91C3-74687BA7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45" y="2399221"/>
            <a:ext cx="3009310" cy="205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E0106DA-AE6D-B3B4-3B0F-5D50746A9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2" y="2404085"/>
            <a:ext cx="3164683" cy="202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30DD5-AACB-5B71-5B46-6EDDECBAD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58" y="4594105"/>
            <a:ext cx="9074071" cy="1006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A42721-62F8-F100-F98B-70626044F0AC}"/>
              </a:ext>
            </a:extLst>
          </p:cNvPr>
          <p:cNvSpPr txBox="1"/>
          <p:nvPr/>
        </p:nvSpPr>
        <p:spPr>
          <a:xfrm>
            <a:off x="525294" y="5737164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MSE = 0.042</a:t>
            </a:r>
          </a:p>
        </p:txBody>
      </p:sp>
    </p:spTree>
    <p:extLst>
      <p:ext uri="{BB962C8B-B14F-4D97-AF65-F5344CB8AC3E}">
        <p14:creationId xmlns:p14="http://schemas.microsoft.com/office/powerpoint/2010/main" val="275053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1DE43-D632-8846-A2A7-CBE4CAB3F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96ED29-C26A-717D-5729-CBE3F7A7D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2.4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5E1674-5A25-7412-81F3-E43B03370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Xây dựng và tích hợp mô hình hồi quy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14B55B-7CCE-AC06-C5AB-185817F045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13665F4-1D67-EA5B-914C-1CAF4516D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78EF0F-310F-7391-0AA0-486618B1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Test mô hình LSTM trên dữ liệu từ trạm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9535D-66A4-81AB-D7CD-8DD0B7BA5303}"/>
              </a:ext>
            </a:extLst>
          </p:cNvPr>
          <p:cNvSpPr txBox="1"/>
          <p:nvPr/>
        </p:nvSpPr>
        <p:spPr>
          <a:xfrm>
            <a:off x="525294" y="5737164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MSE = 0.06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69EA4D-3913-3CB1-4F56-9C4EC2C17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8" y="216348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BFCA7-C9AF-D4DE-20DB-9CB22AEFB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3" y="4756719"/>
            <a:ext cx="8871626" cy="8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1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BDDBE-640A-72B5-2D40-E397DECF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C9CD2-052E-3665-3F85-905ABF0AC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2.4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7652CB-C28F-43A9-3BD0-A970A052BF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Xây dựng và tích hợp mô hình hồi quy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EBB6A-0B39-C5C0-7ACD-A5C3020FC2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D8FFF1-7F42-1E26-F2DA-971F40F141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86D8BC-699D-EAC0-BEB6-762D7B50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Tích hợp mô hình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3266E1-1499-35A3-18D9-F4037E94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0" y="2049025"/>
            <a:ext cx="2559474" cy="3471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A3E61-038F-CB95-A93A-A39785CCF0C6}"/>
              </a:ext>
            </a:extLst>
          </p:cNvPr>
          <p:cNvSpPr txBox="1"/>
          <p:nvPr/>
        </p:nvSpPr>
        <p:spPr>
          <a:xfrm>
            <a:off x="449469" y="5637281"/>
            <a:ext cx="355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cần dự đoán và </a:t>
            </a:r>
            <a:r>
              <a:rPr lang="en-US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giá trị trước đó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582FE9-06A0-41ED-26BE-0E080168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29" y="2049025"/>
            <a:ext cx="2559474" cy="3409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415AE4-4FC3-A4F4-A0DA-F34432FC5878}"/>
              </a:ext>
            </a:extLst>
          </p:cNvPr>
          <p:cNvSpPr txBox="1"/>
          <p:nvPr/>
        </p:nvSpPr>
        <p:spPr>
          <a:xfrm>
            <a:off x="5300329" y="5637281"/>
            <a:ext cx="355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ngoại lai đã được dự đoán và ghi trực tiếp vào dataframe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BCFBE3-36E3-F324-77A3-0D74CA7E514D}"/>
              </a:ext>
            </a:extLst>
          </p:cNvPr>
          <p:cNvSpPr/>
          <p:nvPr/>
        </p:nvSpPr>
        <p:spPr>
          <a:xfrm>
            <a:off x="3784060" y="3560323"/>
            <a:ext cx="1381327" cy="340468"/>
          </a:xfrm>
          <a:prstGeom prst="rightArrow">
            <a:avLst/>
          </a:prstGeom>
          <a:solidFill>
            <a:srgbClr val="1429A0"/>
          </a:solidFill>
          <a:ln>
            <a:solidFill>
              <a:srgbClr val="1429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5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1E42F3CA-E8F5-41D4-A677-F15543C46B01}"/>
              </a:ext>
            </a:extLst>
          </p:cNvPr>
          <p:cNvGrpSpPr/>
          <p:nvPr/>
        </p:nvGrpSpPr>
        <p:grpSpPr>
          <a:xfrm>
            <a:off x="710836" y="1892040"/>
            <a:ext cx="4379913" cy="1216982"/>
            <a:chOff x="4181256" y="3224809"/>
            <a:chExt cx="4379913" cy="12169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A224A4-F527-4CB0-B62E-359CBCD4E781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Unit 1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. Giới thiệu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55CBCEC-393B-4E62-A937-E41B3CD7A93E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76F31AB-CE0B-4C60-A822-96C574A8736B}"/>
                </a:ext>
              </a:extLst>
            </p:cNvPr>
            <p:cNvSpPr/>
            <p:nvPr/>
          </p:nvSpPr>
          <p:spPr>
            <a:xfrm>
              <a:off x="5160752" y="3641572"/>
              <a:ext cx="3400417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1.1</a:t>
              </a: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. openAQ.org và nguồn dữ liệu</a:t>
              </a:r>
              <a:endParaRPr lang="en-US" altLang="ko-KR" sz="1400" dirty="0">
                <a:solidFill>
                  <a:srgbClr val="193EB0"/>
                </a:solidFill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charset="0"/>
                  <a:cs typeface="Arial" panose="020B0604020202020204" pitchFamily="34" charset="0"/>
                </a:rPr>
                <a:t>1.2. Cấu trúc của dữ liệu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charset="0"/>
                  <a:cs typeface="Arial" panose="020B0604020202020204" pitchFamily="34" charset="0"/>
                </a:rPr>
                <a:t>1.3. Các công cụ sử dụng</a:t>
              </a:r>
              <a:endParaRPr lang="en-US" altLang="ko-KR" sz="1400" dirty="0">
                <a:solidFill>
                  <a:srgbClr val="193EB0"/>
                </a:solidFill>
                <a:latin typeface="Arial" panose="020B0604020202020204" pitchFamily="34" charset="0"/>
                <a:ea typeface="SamsungOne 700" panose="020B080303030302020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730BB671-9743-4819-9105-2FF86D4E0E36}"/>
              </a:ext>
            </a:extLst>
          </p:cNvPr>
          <p:cNvGrpSpPr/>
          <p:nvPr/>
        </p:nvGrpSpPr>
        <p:grpSpPr>
          <a:xfrm>
            <a:off x="710836" y="3266753"/>
            <a:ext cx="4526793" cy="1509370"/>
            <a:chOff x="4181256" y="3224809"/>
            <a:chExt cx="4526793" cy="1509370"/>
          </a:xfrm>
        </p:grpSpPr>
        <p:sp>
          <p:nvSpPr>
            <p:cNvPr id="9" name="직사각형 37">
              <a:extLst>
                <a:ext uri="{FF2B5EF4-FFF2-40B4-BE49-F238E27FC236}">
                  <a16:creationId xmlns:a16="http://schemas.microsoft.com/office/drawing/2014/main" id="{44B7DD30-17C5-4D7E-8AC2-EA4E01FBA36D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Unit 2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. Triển khai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38">
              <a:extLst>
                <a:ext uri="{FF2B5EF4-FFF2-40B4-BE49-F238E27FC236}">
                  <a16:creationId xmlns:a16="http://schemas.microsoft.com/office/drawing/2014/main" id="{0544C2E7-AEB2-4C9F-BC7B-16A176B1A6CD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39">
              <a:extLst>
                <a:ext uri="{FF2B5EF4-FFF2-40B4-BE49-F238E27FC236}">
                  <a16:creationId xmlns:a16="http://schemas.microsoft.com/office/drawing/2014/main" id="{8FF9FD52-A1FA-45F7-80A2-FC3AF69D82B2}"/>
                </a:ext>
              </a:extLst>
            </p:cNvPr>
            <p:cNvSpPr/>
            <p:nvPr/>
          </p:nvSpPr>
          <p:spPr>
            <a:xfrm>
              <a:off x="5160752" y="3641572"/>
              <a:ext cx="3547297" cy="109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2.1</a:t>
              </a: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. Thu thập dữ liệu</a:t>
              </a:r>
              <a:endParaRPr lang="en-US" altLang="ko-KR" sz="1400" dirty="0">
                <a:solidFill>
                  <a:srgbClr val="193EB0"/>
                </a:solidFill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charset="0"/>
                  <a:cs typeface="Arial" panose="020B0604020202020204" pitchFamily="34" charset="0"/>
                </a:rPr>
                <a:t>2.2</a:t>
              </a: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charset="0"/>
                  <a:cs typeface="Arial" panose="020B0604020202020204" pitchFamily="34" charset="0"/>
                </a:rPr>
                <a:t>. Lưu trữ đám mây</a:t>
              </a:r>
              <a:endParaRPr lang="en-US" altLang="ko-KR" sz="1400" dirty="0">
                <a:solidFill>
                  <a:srgbClr val="193EB0"/>
                </a:solidFill>
                <a:latin typeface="Arial" panose="020B0604020202020204" pitchFamily="34" charset="0"/>
                <a:ea typeface="SamsungOne 700" panose="020B0803030303020204" charset="0"/>
                <a:cs typeface="Arial" panose="020B0604020202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charset="0"/>
                  <a:cs typeface="Arial" panose="020B0604020202020204" pitchFamily="34" charset="0"/>
                </a:rPr>
                <a:t>2.3</a:t>
              </a: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charset="0"/>
                  <a:cs typeface="Arial" panose="020B0604020202020204" pitchFamily="34" charset="0"/>
                </a:rPr>
                <a:t>. Tiền xử lí dữ liệu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charset="0"/>
                  <a:cs typeface="Arial" panose="020B0604020202020204" pitchFamily="34" charset="0"/>
                </a:rPr>
                <a:t>2.4. Huấn luyện và tích hợp mô hình hồi quy</a:t>
              </a:r>
              <a:endParaRPr lang="en-US" altLang="ko-KR" sz="1400" dirty="0">
                <a:solidFill>
                  <a:srgbClr val="193EB0"/>
                </a:solidFill>
                <a:latin typeface="Arial" panose="020B0604020202020204" pitchFamily="34" charset="0"/>
                <a:ea typeface="SamsungOne 700" panose="020B080303030302020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99E1C113-2E13-42D7-B0BA-4B851632AACF}"/>
              </a:ext>
            </a:extLst>
          </p:cNvPr>
          <p:cNvGrpSpPr/>
          <p:nvPr/>
        </p:nvGrpSpPr>
        <p:grpSpPr>
          <a:xfrm>
            <a:off x="710836" y="4914714"/>
            <a:ext cx="4526793" cy="1216982"/>
            <a:chOff x="4181256" y="3224809"/>
            <a:chExt cx="4526793" cy="1216982"/>
          </a:xfrm>
        </p:grpSpPr>
        <p:sp>
          <p:nvSpPr>
            <p:cNvPr id="13" name="직사각형 37">
              <a:extLst>
                <a:ext uri="{FF2B5EF4-FFF2-40B4-BE49-F238E27FC236}">
                  <a16:creationId xmlns:a16="http://schemas.microsoft.com/office/drawing/2014/main" id="{B347DB6E-48AB-4ECB-AF93-4C89FBDF1471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Unit 3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. Đầu ra BI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38">
              <a:extLst>
                <a:ext uri="{FF2B5EF4-FFF2-40B4-BE49-F238E27FC236}">
                  <a16:creationId xmlns:a16="http://schemas.microsoft.com/office/drawing/2014/main" id="{0B90DCE9-673D-4E88-91C4-A7B10F5EEAE4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39">
              <a:extLst>
                <a:ext uri="{FF2B5EF4-FFF2-40B4-BE49-F238E27FC236}">
                  <a16:creationId xmlns:a16="http://schemas.microsoft.com/office/drawing/2014/main" id="{2825410F-2C46-47C0-A8BD-61DC6D753D88}"/>
                </a:ext>
              </a:extLst>
            </p:cNvPr>
            <p:cNvSpPr/>
            <p:nvPr/>
          </p:nvSpPr>
          <p:spPr>
            <a:xfrm>
              <a:off x="5160752" y="3641572"/>
              <a:ext cx="3547297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3.1</a:t>
              </a: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700" panose="020B0803030303020204" pitchFamily="34" charset="0"/>
                  <a:cs typeface="Arial" panose="020B0604020202020204" pitchFamily="34" charset="0"/>
                </a:rPr>
                <a:t>. Chuyển đổi cấu trúc dataframe</a:t>
              </a:r>
              <a:endParaRPr lang="en-US" altLang="ko-KR" sz="1400" dirty="0">
                <a:solidFill>
                  <a:srgbClr val="193EB0"/>
                </a:solidFill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Arial" panose="020B0604020202020204" pitchFamily="34" charset="0"/>
                  <a:ea typeface="SamsungOne 400" panose="020B0503030303020204" pitchFamily="34" charset="0"/>
                  <a:cs typeface="Arial" panose="020B0604020202020204" pitchFamily="34" charset="0"/>
                </a:rPr>
                <a:t>3.2</a:t>
              </a: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400" panose="020B0503030303020204" pitchFamily="34" charset="0"/>
                  <a:cs typeface="Arial" panose="020B0604020202020204" pitchFamily="34" charset="0"/>
                </a:rPr>
                <a:t>. Biểu đồ phát hiện nguyên nhân ô nhiễm</a:t>
              </a:r>
              <a:endParaRPr lang="en-US" altLang="ko-KR" sz="1400" dirty="0">
                <a:solidFill>
                  <a:srgbClr val="193EB0"/>
                </a:solidFill>
                <a:latin typeface="Arial" panose="020B0604020202020204" pitchFamily="34" charset="0"/>
                <a:ea typeface="SamsungOne 400" panose="020B0503030303020204" pitchFamily="34" charset="0"/>
                <a:cs typeface="Arial" panose="020B0604020202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Arial" panose="020B0604020202020204" pitchFamily="34" charset="0"/>
                  <a:ea typeface="SamsungOne 400" panose="020B0503030303020204" pitchFamily="34" charset="0"/>
                  <a:cs typeface="Arial" panose="020B0604020202020204" pitchFamily="34" charset="0"/>
                </a:rPr>
                <a:t>3.3</a:t>
              </a:r>
              <a:r>
                <a:rPr lang="en-US" altLang="ko-KR" sz="1400">
                  <a:solidFill>
                    <a:srgbClr val="193EB0"/>
                  </a:solidFill>
                  <a:latin typeface="Arial" panose="020B0604020202020204" pitchFamily="34" charset="0"/>
                  <a:ea typeface="SamsungOne 400" panose="020B0503030303020204" pitchFamily="34" charset="0"/>
                  <a:cs typeface="Arial" panose="020B0604020202020204" pitchFamily="34" charset="0"/>
                </a:rPr>
                <a:t>. Các biểu đồ khác</a:t>
              </a:r>
              <a:endParaRPr lang="en-US" altLang="ko-KR" sz="1400" dirty="0">
                <a:solidFill>
                  <a:srgbClr val="193EB0"/>
                </a:solidFill>
                <a:latin typeface="Arial" panose="020B0604020202020204" pitchFamily="34" charset="0"/>
                <a:ea typeface="SamsungOne 400" panose="020B0503030303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직사각형 133">
            <a:extLst>
              <a:ext uri="{FF2B5EF4-FFF2-40B4-BE49-F238E27FC236}">
                <a16:creationId xmlns:a16="http://schemas.microsoft.com/office/drawing/2014/main" id="{71B9AA9E-B863-4155-9637-87088D8ED43A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Giám sát và báo cáo BI chất lượng không khí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ea typeface="Samsung Sharp Sans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1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72A69-4C93-CE89-AD62-5F4AB2D8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3C4EA-980B-32B0-5F11-432DE3103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CE5BBA-D14A-1F98-1FAA-B9024851D2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Chuyển đổi cấu trúc dataframe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D2B825-E608-6F7B-EF25-62353CAF44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A26E90E-BAA8-ACDA-A0E7-98A0E7D4F7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DB1F8DC-C5C0-D759-8B2D-5FF7D76B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Hợp nhất các thành phần vào 1 khung giờ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551164-48B3-DC32-0FFF-D653DFA5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58" y="2399221"/>
            <a:ext cx="7627808" cy="34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8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CB1B-EEAE-5FFF-422B-1CAEF48C1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E51B4-8A6B-A62D-F1B4-B169C0EC8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DED81C-498C-018A-8359-B75268981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Biểu đồ phát hiện nguyên nhân ô nhiễm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EDC5DF-D07A-9DF1-C0A3-6055765D8D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541222A-659E-4EC2-3852-8CF21A924C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64FF435-3C17-57DA-19A3-E1213EEB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Biểu đồ phát hiện nguyên nhân ô nhiễm</a:t>
            </a:r>
          </a:p>
        </p:txBody>
      </p:sp>
      <p:sp>
        <p:nvSpPr>
          <p:cNvPr id="2" name="텍스트 개체 틀 6">
            <a:extLst>
              <a:ext uri="{FF2B5EF4-FFF2-40B4-BE49-F238E27FC236}">
                <a16:creationId xmlns:a16="http://schemas.microsoft.com/office/drawing/2014/main" id="{BF175F88-E2B6-F724-DA06-0AA5B7E0EC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2288" y="2221661"/>
            <a:ext cx="8055439" cy="579905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Scale các giá trị về cùng đơn vị: số lần vượt ngưỡng cho phép từ WHO</a:t>
            </a:r>
          </a:p>
          <a:p>
            <a:pPr lvl="1"/>
            <a:r>
              <a:rPr lang="en-US" altLang="ko-KR"/>
              <a:t>Value = Value / bound-from-WHO</a:t>
            </a:r>
            <a:endParaRPr lang="en-US" altLang="ko-KR" dirty="0"/>
          </a:p>
          <a:p>
            <a:pPr marL="177747" lvl="1" indent="0">
              <a:buNone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747" lvl="1" indent="0">
              <a:buNone/>
            </a:pP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EDEA4C-1CFF-9D87-2E1F-E125FF3E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41" y="3090784"/>
            <a:ext cx="8055439" cy="27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FA739-6900-7F4D-838F-13441D747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6BF8E3-F46C-228E-83D0-E4F28B191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3.3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306BE4-7590-6A88-333D-29C85B9D95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Các biểu đồ khác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AFCC71-F632-978E-E650-FED5688766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4865B21-DF3D-9699-B1B3-60DFFBD84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313544-B10B-7630-E73C-A48462F9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Các biểu đồ khác 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20692-EA51-DAB5-C115-5451F3BAE664}"/>
              </a:ext>
            </a:extLst>
          </p:cNvPr>
          <p:cNvSpPr txBox="1"/>
          <p:nvPr/>
        </p:nvSpPr>
        <p:spPr>
          <a:xfrm>
            <a:off x="5503347" y="2721555"/>
            <a:ext cx="323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Biểu đồ hộp nhiệt độ các giờ trong ngày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BDCE9F-4737-1547-2879-63AF721B1F0C}"/>
              </a:ext>
            </a:extLst>
          </p:cNvPr>
          <p:cNvSpPr txBox="1"/>
          <p:nvPr/>
        </p:nvSpPr>
        <p:spPr>
          <a:xfrm>
            <a:off x="5503347" y="4925558"/>
            <a:ext cx="339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Biểu đồ hộp độ ẩm các giờ trong ngày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2D157-8115-0D92-CE41-D0FD231B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8" y="4260715"/>
            <a:ext cx="4020395" cy="1897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E930AD-83FA-484F-E218-37F65BCE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28" y="2133838"/>
            <a:ext cx="3959157" cy="18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13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2056A-178B-A00F-3C88-C48718FC3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BC294-6DF7-8184-239D-1C6094A2D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FD2C5F-19E8-FB2F-CC83-66F1F9F0A7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Tiền xử lí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8252D6-A80B-E62E-DBD7-8717CBA7F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CC3841F-F94C-63AC-0684-B0F1FA09F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5B640AB-5B1F-E2ED-4434-75333F44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Các biểu đồ khác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611EA-71D2-7A69-5525-BA9146F5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48" y="2391963"/>
            <a:ext cx="4910472" cy="1588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5193D9-ACA3-AC51-CF21-EA81C13B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48" y="4440064"/>
            <a:ext cx="4910472" cy="1702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272F35-0932-0F9A-B3BD-BEF662C8C48C}"/>
              </a:ext>
            </a:extLst>
          </p:cNvPr>
          <p:cNvSpPr txBox="1"/>
          <p:nvPr/>
        </p:nvSpPr>
        <p:spPr>
          <a:xfrm>
            <a:off x="5875506" y="3059668"/>
            <a:ext cx="323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Biểu đồ các thành phần NOx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46B0B-88B0-6B58-348C-9FF6CCDE7933}"/>
              </a:ext>
            </a:extLst>
          </p:cNvPr>
          <p:cNvSpPr txBox="1"/>
          <p:nvPr/>
        </p:nvSpPr>
        <p:spPr>
          <a:xfrm>
            <a:off x="5875505" y="4925558"/>
            <a:ext cx="339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Biểu đồ các thành phần bụi mịn</a:t>
            </a:r>
          </a:p>
        </p:txBody>
      </p:sp>
    </p:spTree>
    <p:extLst>
      <p:ext uri="{BB962C8B-B14F-4D97-AF65-F5344CB8AC3E}">
        <p14:creationId xmlns:p14="http://schemas.microsoft.com/office/powerpoint/2010/main" val="3276160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20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547BD-7739-49E7-A1AB-5660D23F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Giới thiệu openAQ.org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115BB-982E-462D-A44C-030D3E23D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3D7A32-B228-4C31-A4C8-F46398C527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 sz="1800"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rPr>
              <a:t> openAQ.org và nguồn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B544C2-6ECF-4B3B-B28D-1B5551F72E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01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17A5E5A-66EE-42B7-A47B-38D82A981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7" y="480779"/>
            <a:ext cx="490882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D7BE4A2-6816-4C15-8CC8-6EEF7E4F9A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Là 1 tổ chức phi lợi nhuận, thu thập và thống nhất định dạng, đơn vị đo của dữ liệu chất lượng không khí từ các trạm khí tượng trên toàn thế giới.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Các trạm chia sẻ dữ liệu với openAQ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4DAB9F-3E6A-5CF8-E99E-A199C542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16" y="3136061"/>
            <a:ext cx="6140289" cy="290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153A6-F95C-6334-C920-17613005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A4513-4DDC-3145-264B-70938EFF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Nguồn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C0439-351E-3B78-26F4-61FE30E19B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1EBAB4-6EF5-F7D6-BEB7-9A1E5E793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 sz="1800"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rPr>
              <a:t> openAQ.org và nguồn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05D6FE-7934-D0BA-D7C5-B60B88D46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C182E4-7FCD-9215-D61A-037C1D285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246221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94FA5FE-19EC-B8D1-5B90-BF252A7CF5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Chọn 3 trạm tại trung tâm thành phố Bengaluru, thủ phủ bang Karnataka miền Nam Ấn Độ.</a:t>
            </a:r>
          </a:p>
          <a:p>
            <a:pPr lvl="1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Hình ảnh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9253AB-21CD-0287-58EC-762E9D90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0" y="2940001"/>
            <a:ext cx="6021220" cy="319099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C58A24A-ADD9-F7A6-8E6E-1DC6A1DD8C92}"/>
              </a:ext>
            </a:extLst>
          </p:cNvPr>
          <p:cNvSpPr/>
          <p:nvPr/>
        </p:nvSpPr>
        <p:spPr>
          <a:xfrm>
            <a:off x="2250330" y="3268522"/>
            <a:ext cx="642026" cy="5858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76095F-99BB-32CE-51C0-84AACC7E9607}"/>
              </a:ext>
            </a:extLst>
          </p:cNvPr>
          <p:cNvSpPr/>
          <p:nvPr/>
        </p:nvSpPr>
        <p:spPr>
          <a:xfrm>
            <a:off x="4860587" y="3640278"/>
            <a:ext cx="642026" cy="5858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7E2376-6F35-B555-D7B0-228DC236FD7B}"/>
              </a:ext>
            </a:extLst>
          </p:cNvPr>
          <p:cNvSpPr/>
          <p:nvPr/>
        </p:nvSpPr>
        <p:spPr>
          <a:xfrm>
            <a:off x="2775624" y="4572741"/>
            <a:ext cx="642026" cy="5858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379970-655E-B639-4D48-710B6CAD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43" y="2940001"/>
            <a:ext cx="2421908" cy="31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4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60B2C-36A0-3221-1C39-2420663C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E9076-70DA-82CE-F9C4-78D15560B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8445AE-ABAE-28C0-66AF-44A5120124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 sz="1800"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rPr>
              <a:t> Cấu trúc của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5FC36-C94E-199F-3503-156EAA708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AE8BDD8-2742-9E18-3D51-94473FD87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7" y="480779"/>
            <a:ext cx="539520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E447B0-E51F-490A-DBAA-C1038F0E3928}"/>
              </a:ext>
            </a:extLst>
          </p:cNvPr>
          <p:cNvSpPr/>
          <p:nvPr/>
        </p:nvSpPr>
        <p:spPr>
          <a:xfrm>
            <a:off x="271849" y="1886421"/>
            <a:ext cx="9359125" cy="420033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F532B-CDA7-35A0-1D38-BEED26673ED7}"/>
              </a:ext>
            </a:extLst>
          </p:cNvPr>
          <p:cNvSpPr txBox="1"/>
          <p:nvPr/>
        </p:nvSpPr>
        <p:spPr>
          <a:xfrm>
            <a:off x="602279" y="1642324"/>
            <a:ext cx="216580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 bản ghi JSON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23B0AD-A992-1BD3-BB8F-9AA8317FCC20}"/>
              </a:ext>
            </a:extLst>
          </p:cNvPr>
          <p:cNvSpPr/>
          <p:nvPr/>
        </p:nvSpPr>
        <p:spPr>
          <a:xfrm>
            <a:off x="5104128" y="2468130"/>
            <a:ext cx="4021833" cy="1544638"/>
          </a:xfrm>
          <a:prstGeom prst="rect">
            <a:avLst/>
          </a:prstGeom>
          <a:solidFill>
            <a:srgbClr val="1429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Aptos" panose="020B0004020202020204" pitchFamily="34" charset="0"/>
              </a:rPr>
              <a:t>Giá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trị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đo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lường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Aptos" panose="020B0004020202020204" pitchFamily="34" charset="0"/>
              </a:rPr>
              <a:t>Thông</a:t>
            </a:r>
            <a:r>
              <a:rPr lang="en-US" dirty="0">
                <a:latin typeface="Aptos" panose="020B0004020202020204" pitchFamily="34" charset="0"/>
              </a:rPr>
              <a:t> tin </a:t>
            </a:r>
            <a:r>
              <a:rPr lang="en-US" dirty="0" err="1">
                <a:latin typeface="Aptos" panose="020B0004020202020204" pitchFamily="34" charset="0"/>
              </a:rPr>
              <a:t>về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thông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số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được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đo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lường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Aptos" panose="020B0004020202020204" pitchFamily="34" charset="0"/>
              </a:rPr>
              <a:t>Thời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gian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lúc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thực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hiện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phép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đo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Aptos" panose="020B0004020202020204" pitchFamily="34" charset="0"/>
              </a:rPr>
              <a:t>Khoảng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thời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gian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giữa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các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phép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đo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C70888-3CB0-CBB5-CA37-700CF3DF092E}"/>
              </a:ext>
            </a:extLst>
          </p:cNvPr>
          <p:cNvSpPr/>
          <p:nvPr/>
        </p:nvSpPr>
        <p:spPr>
          <a:xfrm>
            <a:off x="4344779" y="2155983"/>
            <a:ext cx="5040528" cy="377465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B8389-6D42-F615-63C2-908E3A540B3C}"/>
              </a:ext>
            </a:extLst>
          </p:cNvPr>
          <p:cNvSpPr txBox="1"/>
          <p:nvPr/>
        </p:nvSpPr>
        <p:spPr>
          <a:xfrm>
            <a:off x="4768619" y="1964017"/>
            <a:ext cx="16110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F0DAD8-7B44-8037-B9DC-4508DAFDF8A9}"/>
              </a:ext>
            </a:extLst>
          </p:cNvPr>
          <p:cNvSpPr/>
          <p:nvPr/>
        </p:nvSpPr>
        <p:spPr>
          <a:xfrm>
            <a:off x="5104126" y="4246118"/>
            <a:ext cx="4021833" cy="4991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ptos" panose="020B0004020202020204" pitchFamily="34" charset="0"/>
              </a:rPr>
              <a:t>………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36AAB4-4714-98BB-67B2-E4B6C02BF3D7}"/>
              </a:ext>
            </a:extLst>
          </p:cNvPr>
          <p:cNvSpPr/>
          <p:nvPr/>
        </p:nvSpPr>
        <p:spPr>
          <a:xfrm>
            <a:off x="5104126" y="4978590"/>
            <a:ext cx="4021833" cy="4991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ptos" panose="020B0004020202020204" pitchFamily="34" charset="0"/>
              </a:rPr>
              <a:t>………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5870CC-D792-B133-6260-99D6C93094EA}"/>
              </a:ext>
            </a:extLst>
          </p:cNvPr>
          <p:cNvSpPr/>
          <p:nvPr/>
        </p:nvSpPr>
        <p:spPr>
          <a:xfrm>
            <a:off x="527950" y="2840338"/>
            <a:ext cx="3567985" cy="2286138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C47B40-81EB-3582-0A7E-8A4850143FE6}"/>
              </a:ext>
            </a:extLst>
          </p:cNvPr>
          <p:cNvSpPr txBox="1"/>
          <p:nvPr/>
        </p:nvSpPr>
        <p:spPr>
          <a:xfrm>
            <a:off x="758590" y="2602303"/>
            <a:ext cx="18047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Meta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7FF332-3230-0859-B307-B6D9C30BDA2E}"/>
              </a:ext>
            </a:extLst>
          </p:cNvPr>
          <p:cNvSpPr/>
          <p:nvPr/>
        </p:nvSpPr>
        <p:spPr>
          <a:xfrm>
            <a:off x="602279" y="3202847"/>
            <a:ext cx="3206479" cy="1544638"/>
          </a:xfrm>
          <a:prstGeom prst="rect">
            <a:avLst/>
          </a:prstGeom>
          <a:solidFill>
            <a:srgbClr val="1429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>
                <a:latin typeface="Aptos" panose="020B0004020202020204" pitchFamily="34" charset="0"/>
              </a:rPr>
              <a:t>Số trang hiện tại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ptos" panose="020B0004020202020204" pitchFamily="34" charset="0"/>
              </a:rPr>
              <a:t>Số bản ghi (result) giới hạn trong trang hiện tại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Aptos" panose="020B0004020202020204" pitchFamily="34" charset="0"/>
              </a:rPr>
              <a:t>Số bản ghi tìm thấy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E94098C-58D0-5038-6911-F798FEA1AC63}"/>
              </a:ext>
            </a:extLst>
          </p:cNvPr>
          <p:cNvSpPr/>
          <p:nvPr/>
        </p:nvSpPr>
        <p:spPr>
          <a:xfrm>
            <a:off x="3976621" y="3890727"/>
            <a:ext cx="791998" cy="290091"/>
          </a:xfrm>
          <a:prstGeom prst="rightArrow">
            <a:avLst/>
          </a:prstGeom>
          <a:solidFill>
            <a:srgbClr val="1429A0"/>
          </a:solidFill>
          <a:ln>
            <a:solidFill>
              <a:srgbClr val="1429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6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0B281-D2A4-339A-95C7-2F3C8BC7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0758C-4617-C0C9-D2E8-1791E83F6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EA262D-35E7-44D2-A9D1-89285B076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Công cụ sử dụng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AB3D3-95D1-D956-988C-5EEDD50B9E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C1F733-6736-A9B6-7C8A-91035725E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Apache NiFi cách mạng hóa nhập, chuyển đổi dữ liệu thế nào?">
            <a:extLst>
              <a:ext uri="{FF2B5EF4-FFF2-40B4-BE49-F238E27FC236}">
                <a16:creationId xmlns:a16="http://schemas.microsoft.com/office/drawing/2014/main" id="{04EBD399-A07D-581E-289C-A7B8CDC0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5" y="2116068"/>
            <a:ext cx="1610706" cy="161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penAQ Platform · GitHub">
            <a:extLst>
              <a:ext uri="{FF2B5EF4-FFF2-40B4-BE49-F238E27FC236}">
                <a16:creationId xmlns:a16="http://schemas.microsoft.com/office/drawing/2014/main" id="{13B748BB-614C-C610-603A-0B3F90B72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28" y="2182299"/>
            <a:ext cx="1637868" cy="1478245"/>
          </a:xfrm>
          <a:prstGeom prst="rect">
            <a:avLst/>
          </a:prstGeom>
          <a:noFill/>
          <a:ln w="38100">
            <a:solidFill>
              <a:srgbClr val="1429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33EC89-BC40-B97C-981B-CB8371B22622}"/>
              </a:ext>
            </a:extLst>
          </p:cNvPr>
          <p:cNvSpPr/>
          <p:nvPr/>
        </p:nvSpPr>
        <p:spPr>
          <a:xfrm rot="10800000">
            <a:off x="4128872" y="5163120"/>
            <a:ext cx="1634725" cy="322119"/>
          </a:xfrm>
          <a:prstGeom prst="rightArrow">
            <a:avLst/>
          </a:prstGeom>
          <a:solidFill>
            <a:srgbClr val="1429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3DD02D-22C7-A916-6883-8E41BF1E4C8A}"/>
              </a:ext>
            </a:extLst>
          </p:cNvPr>
          <p:cNvSpPr/>
          <p:nvPr/>
        </p:nvSpPr>
        <p:spPr>
          <a:xfrm>
            <a:off x="6045897" y="4470729"/>
            <a:ext cx="1742209" cy="1478245"/>
          </a:xfrm>
          <a:prstGeom prst="rect">
            <a:avLst/>
          </a:prstGeom>
          <a:solidFill>
            <a:srgbClr val="1429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ptos" panose="020B0004020202020204" pitchFamily="34" charset="0"/>
              </a:rPr>
              <a:t>Dữ liệu định dạng JSON</a:t>
            </a:r>
          </a:p>
        </p:txBody>
      </p:sp>
      <p:sp>
        <p:nvSpPr>
          <p:cNvPr id="18" name="Arrow: U-Turn 17">
            <a:extLst>
              <a:ext uri="{FF2B5EF4-FFF2-40B4-BE49-F238E27FC236}">
                <a16:creationId xmlns:a16="http://schemas.microsoft.com/office/drawing/2014/main" id="{32F909AE-4DEE-B344-3403-5EE1C2A33A11}"/>
              </a:ext>
            </a:extLst>
          </p:cNvPr>
          <p:cNvSpPr/>
          <p:nvPr/>
        </p:nvSpPr>
        <p:spPr>
          <a:xfrm rot="5400000">
            <a:off x="6856761" y="3792232"/>
            <a:ext cx="2695906" cy="690110"/>
          </a:xfrm>
          <a:prstGeom prst="uturnArrow">
            <a:avLst>
              <a:gd name="adj1" fmla="val 25000"/>
              <a:gd name="adj2" fmla="val 25000"/>
              <a:gd name="adj3" fmla="val 38827"/>
              <a:gd name="adj4" fmla="val 43750"/>
              <a:gd name="adj5" fmla="val 75000"/>
            </a:avLst>
          </a:prstGeom>
          <a:solidFill>
            <a:srgbClr val="1429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EA6D05-4EB6-3C2D-EAF5-C8A95A2B6D75}"/>
              </a:ext>
            </a:extLst>
          </p:cNvPr>
          <p:cNvSpPr/>
          <p:nvPr/>
        </p:nvSpPr>
        <p:spPr>
          <a:xfrm>
            <a:off x="2047486" y="4585057"/>
            <a:ext cx="1742209" cy="1478245"/>
          </a:xfrm>
          <a:prstGeom prst="rect">
            <a:avLst/>
          </a:prstGeom>
          <a:solidFill>
            <a:srgbClr val="1429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ptos" panose="020B0004020202020204" pitchFamily="34" charset="0"/>
              </a:rPr>
              <a:t>Lưu trữ trên Mongo Cloud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B80C1-2745-2679-4D85-1880B983FC7F}"/>
              </a:ext>
            </a:extLst>
          </p:cNvPr>
          <p:cNvSpPr txBox="1"/>
          <p:nvPr/>
        </p:nvSpPr>
        <p:spPr>
          <a:xfrm rot="5400000">
            <a:off x="8098660" y="3952621"/>
            <a:ext cx="141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InvokeHTTP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E939D-8464-3F31-7D4C-CF9A3FD2773D}"/>
              </a:ext>
            </a:extLst>
          </p:cNvPr>
          <p:cNvSpPr txBox="1"/>
          <p:nvPr/>
        </p:nvSpPr>
        <p:spPr>
          <a:xfrm>
            <a:off x="4375397" y="4844616"/>
            <a:ext cx="1634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PutMongo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FC2DA27-AAD9-CF03-45CB-370C307F0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6879" y="2247914"/>
            <a:ext cx="1347014" cy="1347014"/>
          </a:xfrm>
          <a:prstGeom prst="rect">
            <a:avLst/>
          </a:prstGeom>
        </p:spPr>
      </p:pic>
      <p:sp>
        <p:nvSpPr>
          <p:cNvPr id="31" name="Plus Sign 30">
            <a:extLst>
              <a:ext uri="{FF2B5EF4-FFF2-40B4-BE49-F238E27FC236}">
                <a16:creationId xmlns:a16="http://schemas.microsoft.com/office/drawing/2014/main" id="{94A89DCF-ADFC-A1C5-6269-32819AC94206}"/>
              </a:ext>
            </a:extLst>
          </p:cNvPr>
          <p:cNvSpPr/>
          <p:nvPr/>
        </p:nvSpPr>
        <p:spPr>
          <a:xfrm>
            <a:off x="2611005" y="2789334"/>
            <a:ext cx="446732" cy="411066"/>
          </a:xfrm>
          <a:prstGeom prst="mathPlus">
            <a:avLst/>
          </a:prstGeom>
          <a:solidFill>
            <a:srgbClr val="1429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Sign 31">
            <a:extLst>
              <a:ext uri="{FF2B5EF4-FFF2-40B4-BE49-F238E27FC236}">
                <a16:creationId xmlns:a16="http://schemas.microsoft.com/office/drawing/2014/main" id="{B5C3539C-AA78-10BF-B089-A4D3E0217216}"/>
              </a:ext>
            </a:extLst>
          </p:cNvPr>
          <p:cNvSpPr/>
          <p:nvPr/>
        </p:nvSpPr>
        <p:spPr>
          <a:xfrm>
            <a:off x="5103073" y="2789334"/>
            <a:ext cx="446732" cy="411066"/>
          </a:xfrm>
          <a:prstGeom prst="mathPlus">
            <a:avLst/>
          </a:prstGeom>
          <a:solidFill>
            <a:srgbClr val="1429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A294AA03-EE95-F891-1F5A-A16CC6B58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Thu thập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FB9F0-FFB1-A34B-8659-376064594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871438-F623-74AC-D069-E3AE44910F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2EB539-1729-0130-33D4-C9A60CC4D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Công cụ sử dụng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4E8C2F-19DB-47C2-05E1-17E82FD38F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A1C9C5-D58D-347C-0BB2-4055D9AFB0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1D0F4B30-B9BE-F736-977C-53C08AB5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Lưu trữ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EAFC05A2-60AD-114D-E5FF-C702036F0E18}"/>
              </a:ext>
            </a:extLst>
          </p:cNvPr>
          <p:cNvSpPr/>
          <p:nvPr/>
        </p:nvSpPr>
        <p:spPr>
          <a:xfrm>
            <a:off x="865346" y="2790162"/>
            <a:ext cx="8013756" cy="1274324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37BCAD-4A0B-5AEA-9870-331E76519720}"/>
              </a:ext>
            </a:extLst>
          </p:cNvPr>
          <p:cNvGrpSpPr/>
          <p:nvPr/>
        </p:nvGrpSpPr>
        <p:grpSpPr>
          <a:xfrm>
            <a:off x="2451371" y="3061325"/>
            <a:ext cx="678504" cy="731998"/>
            <a:chOff x="2570534" y="4533846"/>
            <a:chExt cx="977630" cy="1120357"/>
          </a:xfrm>
        </p:grpSpPr>
        <p:sp>
          <p:nvSpPr>
            <p:cNvPr id="68" name="Flowchart: Stored Data 67">
              <a:extLst>
                <a:ext uri="{FF2B5EF4-FFF2-40B4-BE49-F238E27FC236}">
                  <a16:creationId xmlns:a16="http://schemas.microsoft.com/office/drawing/2014/main" id="{1FF5C40D-997F-0E90-684B-85ECC7D847C6}"/>
                </a:ext>
              </a:extLst>
            </p:cNvPr>
            <p:cNvSpPr/>
            <p:nvPr/>
          </p:nvSpPr>
          <p:spPr>
            <a:xfrm rot="16200000">
              <a:off x="2824669" y="4930708"/>
              <a:ext cx="469360" cy="977630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Stored Data 69">
              <a:extLst>
                <a:ext uri="{FF2B5EF4-FFF2-40B4-BE49-F238E27FC236}">
                  <a16:creationId xmlns:a16="http://schemas.microsoft.com/office/drawing/2014/main" id="{6A9A3836-6D62-D98B-0226-9B5892C53931}"/>
                </a:ext>
              </a:extLst>
            </p:cNvPr>
            <p:cNvSpPr/>
            <p:nvPr/>
          </p:nvSpPr>
          <p:spPr>
            <a:xfrm rot="16200000">
              <a:off x="2824669" y="4461347"/>
              <a:ext cx="469360" cy="977630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F408AC3-AC99-5EE1-8588-98737D057C8B}"/>
                </a:ext>
              </a:extLst>
            </p:cNvPr>
            <p:cNvSpPr/>
            <p:nvPr/>
          </p:nvSpPr>
          <p:spPr>
            <a:xfrm>
              <a:off x="2570534" y="4533846"/>
              <a:ext cx="977630" cy="18163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7F07F4F-D99F-56FA-DC32-94AB8CEA5398}"/>
              </a:ext>
            </a:extLst>
          </p:cNvPr>
          <p:cNvGrpSpPr/>
          <p:nvPr/>
        </p:nvGrpSpPr>
        <p:grpSpPr>
          <a:xfrm>
            <a:off x="4208904" y="3061325"/>
            <a:ext cx="678504" cy="731998"/>
            <a:chOff x="2570534" y="4533846"/>
            <a:chExt cx="977630" cy="1120357"/>
          </a:xfrm>
        </p:grpSpPr>
        <p:sp>
          <p:nvSpPr>
            <p:cNvPr id="75" name="Flowchart: Stored Data 74">
              <a:extLst>
                <a:ext uri="{FF2B5EF4-FFF2-40B4-BE49-F238E27FC236}">
                  <a16:creationId xmlns:a16="http://schemas.microsoft.com/office/drawing/2014/main" id="{C61E09DF-9A84-F02A-1117-497FF3CAD214}"/>
                </a:ext>
              </a:extLst>
            </p:cNvPr>
            <p:cNvSpPr/>
            <p:nvPr/>
          </p:nvSpPr>
          <p:spPr>
            <a:xfrm rot="16200000">
              <a:off x="2824669" y="4930708"/>
              <a:ext cx="469360" cy="977630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Stored Data 75">
              <a:extLst>
                <a:ext uri="{FF2B5EF4-FFF2-40B4-BE49-F238E27FC236}">
                  <a16:creationId xmlns:a16="http://schemas.microsoft.com/office/drawing/2014/main" id="{9CC7C741-403F-ED14-01A3-8E0A171FAC62}"/>
                </a:ext>
              </a:extLst>
            </p:cNvPr>
            <p:cNvSpPr/>
            <p:nvPr/>
          </p:nvSpPr>
          <p:spPr>
            <a:xfrm rot="16200000">
              <a:off x="2824669" y="4461347"/>
              <a:ext cx="469360" cy="977630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2BD2DC5-ACE7-7C76-CF99-784F8885C329}"/>
                </a:ext>
              </a:extLst>
            </p:cNvPr>
            <p:cNvSpPr/>
            <p:nvPr/>
          </p:nvSpPr>
          <p:spPr>
            <a:xfrm>
              <a:off x="2570534" y="4533846"/>
              <a:ext cx="977630" cy="18163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8815AAE-1908-1F79-2E9F-B5B9D3299681}"/>
              </a:ext>
            </a:extLst>
          </p:cNvPr>
          <p:cNvGrpSpPr/>
          <p:nvPr/>
        </p:nvGrpSpPr>
        <p:grpSpPr>
          <a:xfrm>
            <a:off x="5966437" y="3061325"/>
            <a:ext cx="678504" cy="731998"/>
            <a:chOff x="2570534" y="4533846"/>
            <a:chExt cx="977630" cy="1120357"/>
          </a:xfrm>
        </p:grpSpPr>
        <p:sp>
          <p:nvSpPr>
            <p:cNvPr id="79" name="Flowchart: Stored Data 78">
              <a:extLst>
                <a:ext uri="{FF2B5EF4-FFF2-40B4-BE49-F238E27FC236}">
                  <a16:creationId xmlns:a16="http://schemas.microsoft.com/office/drawing/2014/main" id="{E54068A8-EB36-929F-2A32-66796F9740B8}"/>
                </a:ext>
              </a:extLst>
            </p:cNvPr>
            <p:cNvSpPr/>
            <p:nvPr/>
          </p:nvSpPr>
          <p:spPr>
            <a:xfrm rot="16200000">
              <a:off x="2824669" y="4930708"/>
              <a:ext cx="469360" cy="977630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Stored Data 79">
              <a:extLst>
                <a:ext uri="{FF2B5EF4-FFF2-40B4-BE49-F238E27FC236}">
                  <a16:creationId xmlns:a16="http://schemas.microsoft.com/office/drawing/2014/main" id="{30FD1D8D-9A8B-F8EF-E7BE-295D98ACB330}"/>
                </a:ext>
              </a:extLst>
            </p:cNvPr>
            <p:cNvSpPr/>
            <p:nvPr/>
          </p:nvSpPr>
          <p:spPr>
            <a:xfrm rot="16200000">
              <a:off x="2824669" y="4461347"/>
              <a:ext cx="469360" cy="977630"/>
            </a:xfrm>
            <a:prstGeom prst="flowChartOnlineStorag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A7ED46-B36D-BC5A-0D36-9A3147BA5C4D}"/>
                </a:ext>
              </a:extLst>
            </p:cNvPr>
            <p:cNvSpPr/>
            <p:nvPr/>
          </p:nvSpPr>
          <p:spPr>
            <a:xfrm>
              <a:off x="2570534" y="4533846"/>
              <a:ext cx="977630" cy="18163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75E78A6-792A-7B61-ACAA-9468323F9B88}"/>
              </a:ext>
            </a:extLst>
          </p:cNvPr>
          <p:cNvSpPr/>
          <p:nvPr/>
        </p:nvSpPr>
        <p:spPr>
          <a:xfrm>
            <a:off x="271849" y="2399221"/>
            <a:ext cx="9359125" cy="385290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close-up of a logo&#10;&#10;AI-generated content may be incorrect.">
            <a:extLst>
              <a:ext uri="{FF2B5EF4-FFF2-40B4-BE49-F238E27FC236}">
                <a16:creationId xmlns:a16="http://schemas.microsoft.com/office/drawing/2014/main" id="{F76383D5-B6B5-E60C-3712-AE878B73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0" y="2073917"/>
            <a:ext cx="1957962" cy="539812"/>
          </a:xfrm>
          <a:prstGeom prst="rect">
            <a:avLst/>
          </a:prstGeom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9ECF5EC4-CA7C-1F01-DE58-9E0B464F859A}"/>
              </a:ext>
            </a:extLst>
          </p:cNvPr>
          <p:cNvSpPr/>
          <p:nvPr/>
        </p:nvSpPr>
        <p:spPr>
          <a:xfrm>
            <a:off x="1095980" y="5412830"/>
            <a:ext cx="554477" cy="515566"/>
          </a:xfrm>
          <a:prstGeom prst="ellipse">
            <a:avLst/>
          </a:prstGeom>
          <a:solidFill>
            <a:srgbClr val="9C5BCD"/>
          </a:solidFill>
          <a:ln w="7620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F93AD9-8FA6-DE56-9BD3-EB70D39E4574}"/>
              </a:ext>
            </a:extLst>
          </p:cNvPr>
          <p:cNvSpPr/>
          <p:nvPr/>
        </p:nvSpPr>
        <p:spPr>
          <a:xfrm>
            <a:off x="4337054" y="5412830"/>
            <a:ext cx="554477" cy="515566"/>
          </a:xfrm>
          <a:prstGeom prst="ellipse">
            <a:avLst/>
          </a:prstGeom>
          <a:solidFill>
            <a:srgbClr val="9C5BCD"/>
          </a:solidFill>
          <a:ln w="7620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EF04641-35A5-DC57-DD04-BAC884A47627}"/>
              </a:ext>
            </a:extLst>
          </p:cNvPr>
          <p:cNvSpPr/>
          <p:nvPr/>
        </p:nvSpPr>
        <p:spPr>
          <a:xfrm>
            <a:off x="7975129" y="5418000"/>
            <a:ext cx="554477" cy="515566"/>
          </a:xfrm>
          <a:prstGeom prst="ellipse">
            <a:avLst/>
          </a:prstGeom>
          <a:solidFill>
            <a:srgbClr val="9C5BCD"/>
          </a:solidFill>
          <a:ln w="7620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A1AE328-3E04-EE93-8264-074786FD97D4}"/>
              </a:ext>
            </a:extLst>
          </p:cNvPr>
          <p:cNvCxnSpPr>
            <a:cxnSpLocks/>
          </p:cNvCxnSpPr>
          <p:nvPr/>
        </p:nvCxnSpPr>
        <p:spPr>
          <a:xfrm flipV="1">
            <a:off x="1650457" y="4064486"/>
            <a:ext cx="684181" cy="1159267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24C0472-0FF5-C1DF-F757-35068CC7E158}"/>
              </a:ext>
            </a:extLst>
          </p:cNvPr>
          <p:cNvCxnSpPr>
            <a:cxnSpLocks/>
          </p:cNvCxnSpPr>
          <p:nvPr/>
        </p:nvCxnSpPr>
        <p:spPr>
          <a:xfrm flipV="1">
            <a:off x="1678017" y="4216544"/>
            <a:ext cx="684181" cy="1159267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01C777C-5C85-1ABA-0A97-115F673A428A}"/>
              </a:ext>
            </a:extLst>
          </p:cNvPr>
          <p:cNvCxnSpPr>
            <a:cxnSpLocks/>
          </p:cNvCxnSpPr>
          <p:nvPr/>
        </p:nvCxnSpPr>
        <p:spPr>
          <a:xfrm flipV="1">
            <a:off x="1517515" y="4261157"/>
            <a:ext cx="570689" cy="97317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AD95E85-5E21-77E7-1777-6BACD19F24D8}"/>
              </a:ext>
            </a:extLst>
          </p:cNvPr>
          <p:cNvCxnSpPr>
            <a:cxnSpLocks/>
          </p:cNvCxnSpPr>
          <p:nvPr/>
        </p:nvCxnSpPr>
        <p:spPr>
          <a:xfrm flipV="1">
            <a:off x="4638379" y="4104668"/>
            <a:ext cx="0" cy="100277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A6665B6-2359-544F-33CF-D6B8F8AD7CD8}"/>
              </a:ext>
            </a:extLst>
          </p:cNvPr>
          <p:cNvCxnSpPr>
            <a:cxnSpLocks/>
          </p:cNvCxnSpPr>
          <p:nvPr/>
        </p:nvCxnSpPr>
        <p:spPr>
          <a:xfrm flipV="1">
            <a:off x="4720061" y="4261157"/>
            <a:ext cx="0" cy="100277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10D8BDC-9EBF-14E5-809C-44A0982B7711}"/>
              </a:ext>
            </a:extLst>
          </p:cNvPr>
          <p:cNvCxnSpPr>
            <a:cxnSpLocks/>
          </p:cNvCxnSpPr>
          <p:nvPr/>
        </p:nvCxnSpPr>
        <p:spPr>
          <a:xfrm flipV="1">
            <a:off x="4519641" y="4261157"/>
            <a:ext cx="0" cy="100277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85DB389-8103-398C-765E-0488F2748603}"/>
              </a:ext>
            </a:extLst>
          </p:cNvPr>
          <p:cNvCxnSpPr>
            <a:cxnSpLocks/>
          </p:cNvCxnSpPr>
          <p:nvPr/>
        </p:nvCxnSpPr>
        <p:spPr>
          <a:xfrm flipH="1" flipV="1">
            <a:off x="6795823" y="4064486"/>
            <a:ext cx="1179306" cy="119944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8321D5E-B56C-14AC-F7EF-939CAFE1C75B}"/>
              </a:ext>
            </a:extLst>
          </p:cNvPr>
          <p:cNvCxnSpPr>
            <a:cxnSpLocks/>
          </p:cNvCxnSpPr>
          <p:nvPr/>
        </p:nvCxnSpPr>
        <p:spPr>
          <a:xfrm flipH="1" flipV="1">
            <a:off x="7048974" y="4216544"/>
            <a:ext cx="1044439" cy="1047391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F8D6B22-BFFB-912E-A263-0A80939F52A6}"/>
              </a:ext>
            </a:extLst>
          </p:cNvPr>
          <p:cNvCxnSpPr>
            <a:cxnSpLocks/>
          </p:cNvCxnSpPr>
          <p:nvPr/>
        </p:nvCxnSpPr>
        <p:spPr>
          <a:xfrm flipH="1" flipV="1">
            <a:off x="6795823" y="4213381"/>
            <a:ext cx="1179306" cy="119944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2D8C8F7-0892-910E-E788-1DF1DFA2C9A3}"/>
              </a:ext>
            </a:extLst>
          </p:cNvPr>
          <p:cNvSpPr txBox="1"/>
          <p:nvPr/>
        </p:nvSpPr>
        <p:spPr>
          <a:xfrm>
            <a:off x="393080" y="4296262"/>
            <a:ext cx="156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CO, NO, NO2, PM25,….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4C25A99-D88B-F197-ECEE-DFE77C976CA1}"/>
              </a:ext>
            </a:extLst>
          </p:cNvPr>
          <p:cNvSpPr txBox="1"/>
          <p:nvPr/>
        </p:nvSpPr>
        <p:spPr>
          <a:xfrm>
            <a:off x="3073412" y="4417073"/>
            <a:ext cx="156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CO, NO, NO2, PM25,….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0302BF8-A6FE-C9CF-77F0-F7478177B04F}"/>
              </a:ext>
            </a:extLst>
          </p:cNvPr>
          <p:cNvSpPr txBox="1"/>
          <p:nvPr/>
        </p:nvSpPr>
        <p:spPr>
          <a:xfrm>
            <a:off x="7534597" y="4208098"/>
            <a:ext cx="156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CO, NO, NO2, PM25,….</a:t>
            </a:r>
          </a:p>
        </p:txBody>
      </p:sp>
    </p:spTree>
    <p:extLst>
      <p:ext uri="{BB962C8B-B14F-4D97-AF65-F5344CB8AC3E}">
        <p14:creationId xmlns:p14="http://schemas.microsoft.com/office/powerpoint/2010/main" val="95401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153A-25D5-7B0C-2BFC-EC6EC40D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D9001-3414-48CC-3297-AFDD0A664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238AF4-3831-E60E-D798-1688CD4630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Công cụ sử dụng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1D961-65D5-E04C-8DA8-9F33C9117F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8202A5F-326C-B822-5840-78E9265693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00534B1-D08F-0EF9-C1A8-FF110AE3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Xử lí dữ liệu và xây dựng mô hình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6AD058-06FA-357C-2531-D375484DBB14}"/>
              </a:ext>
            </a:extLst>
          </p:cNvPr>
          <p:cNvGrpSpPr/>
          <p:nvPr/>
        </p:nvGrpSpPr>
        <p:grpSpPr>
          <a:xfrm>
            <a:off x="790000" y="4862153"/>
            <a:ext cx="8013756" cy="1274324"/>
            <a:chOff x="865346" y="2790162"/>
            <a:chExt cx="8013756" cy="1274324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B1D090E4-43E0-870A-D76E-6B922B9D7E48}"/>
                </a:ext>
              </a:extLst>
            </p:cNvPr>
            <p:cNvSpPr/>
            <p:nvPr/>
          </p:nvSpPr>
          <p:spPr>
            <a:xfrm>
              <a:off x="865346" y="2790162"/>
              <a:ext cx="8013756" cy="1274324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55A201F-4C59-3EB1-6BC4-285BE35B7431}"/>
                </a:ext>
              </a:extLst>
            </p:cNvPr>
            <p:cNvGrpSpPr/>
            <p:nvPr/>
          </p:nvGrpSpPr>
          <p:grpSpPr>
            <a:xfrm>
              <a:off x="2451371" y="3061325"/>
              <a:ext cx="678504" cy="731998"/>
              <a:chOff x="2570534" y="4533846"/>
              <a:chExt cx="977630" cy="1120357"/>
            </a:xfrm>
          </p:grpSpPr>
          <p:sp>
            <p:nvSpPr>
              <p:cNvPr id="68" name="Flowchart: Stored Data 67">
                <a:extLst>
                  <a:ext uri="{FF2B5EF4-FFF2-40B4-BE49-F238E27FC236}">
                    <a16:creationId xmlns:a16="http://schemas.microsoft.com/office/drawing/2014/main" id="{8FC329E3-B74C-9A00-E4E1-7354B5F68F1D}"/>
                  </a:ext>
                </a:extLst>
              </p:cNvPr>
              <p:cNvSpPr/>
              <p:nvPr/>
            </p:nvSpPr>
            <p:spPr>
              <a:xfrm rot="16200000">
                <a:off x="2824669" y="4930708"/>
                <a:ext cx="469360" cy="977630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Stored Data 69">
                <a:extLst>
                  <a:ext uri="{FF2B5EF4-FFF2-40B4-BE49-F238E27FC236}">
                    <a16:creationId xmlns:a16="http://schemas.microsoft.com/office/drawing/2014/main" id="{BA5B487E-309F-4DC1-E4C4-70C5226985A0}"/>
                  </a:ext>
                </a:extLst>
              </p:cNvPr>
              <p:cNvSpPr/>
              <p:nvPr/>
            </p:nvSpPr>
            <p:spPr>
              <a:xfrm rot="16200000">
                <a:off x="2824669" y="4461347"/>
                <a:ext cx="469360" cy="977630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8C11DA4-FFDC-3890-0A57-5CB3C4C5D6D9}"/>
                  </a:ext>
                </a:extLst>
              </p:cNvPr>
              <p:cNvSpPr/>
              <p:nvPr/>
            </p:nvSpPr>
            <p:spPr>
              <a:xfrm>
                <a:off x="2570534" y="4533846"/>
                <a:ext cx="977630" cy="181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15D6AAD-00A0-0478-B31C-CACCA5958701}"/>
                </a:ext>
              </a:extLst>
            </p:cNvPr>
            <p:cNvGrpSpPr/>
            <p:nvPr/>
          </p:nvGrpSpPr>
          <p:grpSpPr>
            <a:xfrm>
              <a:off x="4208904" y="3061325"/>
              <a:ext cx="678504" cy="731998"/>
              <a:chOff x="2570534" y="4533846"/>
              <a:chExt cx="977630" cy="1120357"/>
            </a:xfrm>
          </p:grpSpPr>
          <p:sp>
            <p:nvSpPr>
              <p:cNvPr id="75" name="Flowchart: Stored Data 74">
                <a:extLst>
                  <a:ext uri="{FF2B5EF4-FFF2-40B4-BE49-F238E27FC236}">
                    <a16:creationId xmlns:a16="http://schemas.microsoft.com/office/drawing/2014/main" id="{1232FCBD-3984-D082-74F7-8DEA2EB8D16C}"/>
                  </a:ext>
                </a:extLst>
              </p:cNvPr>
              <p:cNvSpPr/>
              <p:nvPr/>
            </p:nvSpPr>
            <p:spPr>
              <a:xfrm rot="16200000">
                <a:off x="2824669" y="4930708"/>
                <a:ext cx="469360" cy="977630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Stored Data 75">
                <a:extLst>
                  <a:ext uri="{FF2B5EF4-FFF2-40B4-BE49-F238E27FC236}">
                    <a16:creationId xmlns:a16="http://schemas.microsoft.com/office/drawing/2014/main" id="{AF398743-182E-8E7F-97C5-0B11563CB21A}"/>
                  </a:ext>
                </a:extLst>
              </p:cNvPr>
              <p:cNvSpPr/>
              <p:nvPr/>
            </p:nvSpPr>
            <p:spPr>
              <a:xfrm rot="16200000">
                <a:off x="2824669" y="4461347"/>
                <a:ext cx="469360" cy="977630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EF99974-C40F-443E-786F-376E564AEB2F}"/>
                  </a:ext>
                </a:extLst>
              </p:cNvPr>
              <p:cNvSpPr/>
              <p:nvPr/>
            </p:nvSpPr>
            <p:spPr>
              <a:xfrm>
                <a:off x="2570534" y="4533846"/>
                <a:ext cx="977630" cy="181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AEEA034-6E5B-F454-E950-E2B610EACEC4}"/>
                </a:ext>
              </a:extLst>
            </p:cNvPr>
            <p:cNvGrpSpPr/>
            <p:nvPr/>
          </p:nvGrpSpPr>
          <p:grpSpPr>
            <a:xfrm>
              <a:off x="5966437" y="3061325"/>
              <a:ext cx="678504" cy="731998"/>
              <a:chOff x="2570534" y="4533846"/>
              <a:chExt cx="977630" cy="1120357"/>
            </a:xfrm>
          </p:grpSpPr>
          <p:sp>
            <p:nvSpPr>
              <p:cNvPr id="79" name="Flowchart: Stored Data 78">
                <a:extLst>
                  <a:ext uri="{FF2B5EF4-FFF2-40B4-BE49-F238E27FC236}">
                    <a16:creationId xmlns:a16="http://schemas.microsoft.com/office/drawing/2014/main" id="{25336FCD-6703-6843-0014-6118EB344893}"/>
                  </a:ext>
                </a:extLst>
              </p:cNvPr>
              <p:cNvSpPr/>
              <p:nvPr/>
            </p:nvSpPr>
            <p:spPr>
              <a:xfrm rot="16200000">
                <a:off x="2824669" y="4930708"/>
                <a:ext cx="469360" cy="977630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Stored Data 79">
                <a:extLst>
                  <a:ext uri="{FF2B5EF4-FFF2-40B4-BE49-F238E27FC236}">
                    <a16:creationId xmlns:a16="http://schemas.microsoft.com/office/drawing/2014/main" id="{2EC4B430-3A1E-CAB3-E486-D879227F69BE}"/>
                  </a:ext>
                </a:extLst>
              </p:cNvPr>
              <p:cNvSpPr/>
              <p:nvPr/>
            </p:nvSpPr>
            <p:spPr>
              <a:xfrm rot="16200000">
                <a:off x="2824669" y="4461347"/>
                <a:ext cx="469360" cy="977630"/>
              </a:xfrm>
              <a:prstGeom prst="flowChartOnlineStorag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4DEB683-FDBC-640B-C146-4F137DFA62AB}"/>
                  </a:ext>
                </a:extLst>
              </p:cNvPr>
              <p:cNvSpPr/>
              <p:nvPr/>
            </p:nvSpPr>
            <p:spPr>
              <a:xfrm>
                <a:off x="2570534" y="4533846"/>
                <a:ext cx="977630" cy="181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B3A021E-DE3E-9D38-6707-9B39F83149EC}"/>
              </a:ext>
            </a:extLst>
          </p:cNvPr>
          <p:cNvSpPr/>
          <p:nvPr/>
        </p:nvSpPr>
        <p:spPr>
          <a:xfrm>
            <a:off x="271849" y="2399221"/>
            <a:ext cx="9359125" cy="385290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a red and black design&#10;&#10;AI-generated content may be incorrect.">
            <a:extLst>
              <a:ext uri="{FF2B5EF4-FFF2-40B4-BE49-F238E27FC236}">
                <a16:creationId xmlns:a16="http://schemas.microsoft.com/office/drawing/2014/main" id="{EABEE87E-DA27-3F4D-7CFE-FB61D329AC2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4" b="21943"/>
          <a:stretch>
            <a:fillRect/>
          </a:stretch>
        </p:blipFill>
        <p:spPr>
          <a:xfrm>
            <a:off x="715406" y="1946197"/>
            <a:ext cx="2075217" cy="8789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57994A-C4A3-81CF-C58C-5ED12AF7C7F5}"/>
              </a:ext>
            </a:extLst>
          </p:cNvPr>
          <p:cNvCxnSpPr>
            <a:cxnSpLocks/>
          </p:cNvCxnSpPr>
          <p:nvPr/>
        </p:nvCxnSpPr>
        <p:spPr>
          <a:xfrm flipV="1">
            <a:off x="5141881" y="3759991"/>
            <a:ext cx="461251" cy="988673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A09079-F05D-FD86-8C42-D373589F74E9}"/>
              </a:ext>
            </a:extLst>
          </p:cNvPr>
          <p:cNvCxnSpPr>
            <a:cxnSpLocks/>
          </p:cNvCxnSpPr>
          <p:nvPr/>
        </p:nvCxnSpPr>
        <p:spPr>
          <a:xfrm flipV="1">
            <a:off x="5215762" y="3527836"/>
            <a:ext cx="1985199" cy="1334317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1D419C-0674-A544-78A1-58D349506E70}"/>
              </a:ext>
            </a:extLst>
          </p:cNvPr>
          <p:cNvCxnSpPr>
            <a:cxnSpLocks/>
          </p:cNvCxnSpPr>
          <p:nvPr/>
        </p:nvCxnSpPr>
        <p:spPr>
          <a:xfrm flipH="1" flipV="1">
            <a:off x="4720061" y="3759991"/>
            <a:ext cx="336118" cy="121266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427E0D-EEE3-3C85-6BD3-4F26CEAAAC42}"/>
              </a:ext>
            </a:extLst>
          </p:cNvPr>
          <p:cNvGrpSpPr/>
          <p:nvPr/>
        </p:nvGrpSpPr>
        <p:grpSpPr>
          <a:xfrm rot="1403868">
            <a:off x="3547992" y="2613741"/>
            <a:ext cx="1380933" cy="929096"/>
            <a:chOff x="1257207" y="2941800"/>
            <a:chExt cx="1380933" cy="929096"/>
          </a:xfrm>
        </p:grpSpPr>
        <p:sp>
          <p:nvSpPr>
            <p:cNvPr id="26" name="Flowchart: Internal Storage 25">
              <a:extLst>
                <a:ext uri="{FF2B5EF4-FFF2-40B4-BE49-F238E27FC236}">
                  <a16:creationId xmlns:a16="http://schemas.microsoft.com/office/drawing/2014/main" id="{510B66FA-AFD1-C931-C63B-64C6F885D7F9}"/>
                </a:ext>
              </a:extLst>
            </p:cNvPr>
            <p:cNvSpPr/>
            <p:nvPr/>
          </p:nvSpPr>
          <p:spPr>
            <a:xfrm rot="20145199">
              <a:off x="1257207" y="2941800"/>
              <a:ext cx="1258679" cy="929096"/>
            </a:xfrm>
            <a:prstGeom prst="flowChartInternalStorag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B27DFA-5D04-AAD1-92AE-D89604F2B0BF}"/>
                </a:ext>
              </a:extLst>
            </p:cNvPr>
            <p:cNvSpPr txBox="1"/>
            <p:nvPr/>
          </p:nvSpPr>
          <p:spPr>
            <a:xfrm rot="20196132">
              <a:off x="1365834" y="3208751"/>
              <a:ext cx="1272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ptos" panose="020B0004020202020204" pitchFamily="34" charset="0"/>
                </a:rPr>
                <a:t>Dataframe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561BC6-F366-7F93-BA76-CE906CD38B3E}"/>
              </a:ext>
            </a:extLst>
          </p:cNvPr>
          <p:cNvGrpSpPr/>
          <p:nvPr/>
        </p:nvGrpSpPr>
        <p:grpSpPr>
          <a:xfrm rot="1403868">
            <a:off x="5057294" y="2589760"/>
            <a:ext cx="1380933" cy="929096"/>
            <a:chOff x="1257207" y="2941800"/>
            <a:chExt cx="1380933" cy="929096"/>
          </a:xfrm>
        </p:grpSpPr>
        <p:sp>
          <p:nvSpPr>
            <p:cNvPr id="36" name="Flowchart: Internal Storage 35">
              <a:extLst>
                <a:ext uri="{FF2B5EF4-FFF2-40B4-BE49-F238E27FC236}">
                  <a16:creationId xmlns:a16="http://schemas.microsoft.com/office/drawing/2014/main" id="{C0565794-8542-3F82-DCC4-E93E804C47E5}"/>
                </a:ext>
              </a:extLst>
            </p:cNvPr>
            <p:cNvSpPr/>
            <p:nvPr/>
          </p:nvSpPr>
          <p:spPr>
            <a:xfrm rot="20145199">
              <a:off x="1257207" y="2941800"/>
              <a:ext cx="1258679" cy="929096"/>
            </a:xfrm>
            <a:prstGeom prst="flowChartInternalStorag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658B5F-41BD-E9AD-A099-A8798E28DAC2}"/>
                </a:ext>
              </a:extLst>
            </p:cNvPr>
            <p:cNvSpPr txBox="1"/>
            <p:nvPr/>
          </p:nvSpPr>
          <p:spPr>
            <a:xfrm rot="20196132">
              <a:off x="1365834" y="3208751"/>
              <a:ext cx="1272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ptos" panose="020B0004020202020204" pitchFamily="34" charset="0"/>
                </a:rPr>
                <a:t>Dataframe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61C932-4266-F880-9C83-AE798C4E765F}"/>
              </a:ext>
            </a:extLst>
          </p:cNvPr>
          <p:cNvGrpSpPr/>
          <p:nvPr/>
        </p:nvGrpSpPr>
        <p:grpSpPr>
          <a:xfrm rot="1403868">
            <a:off x="6566596" y="2565779"/>
            <a:ext cx="1380933" cy="929096"/>
            <a:chOff x="1257207" y="2941800"/>
            <a:chExt cx="1380933" cy="929096"/>
          </a:xfrm>
        </p:grpSpPr>
        <p:sp>
          <p:nvSpPr>
            <p:cNvPr id="39" name="Flowchart: Internal Storage 38">
              <a:extLst>
                <a:ext uri="{FF2B5EF4-FFF2-40B4-BE49-F238E27FC236}">
                  <a16:creationId xmlns:a16="http://schemas.microsoft.com/office/drawing/2014/main" id="{ED20090E-B740-7D0A-DF68-A7121ADAE43B}"/>
                </a:ext>
              </a:extLst>
            </p:cNvPr>
            <p:cNvSpPr/>
            <p:nvPr/>
          </p:nvSpPr>
          <p:spPr>
            <a:xfrm rot="20145199">
              <a:off x="1257207" y="2941800"/>
              <a:ext cx="1258679" cy="929096"/>
            </a:xfrm>
            <a:prstGeom prst="flowChartInternalStorag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85709F-D594-9D45-E22F-43EB64280208}"/>
                </a:ext>
              </a:extLst>
            </p:cNvPr>
            <p:cNvSpPr txBox="1"/>
            <p:nvPr/>
          </p:nvSpPr>
          <p:spPr>
            <a:xfrm rot="20196132">
              <a:off x="1365834" y="3208751"/>
              <a:ext cx="1272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ptos" panose="020B0004020202020204" pitchFamily="34" charset="0"/>
                </a:rPr>
                <a:t>Dataframe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92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FC28-6F4F-4D4C-C129-4A81CA07B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26C46-5845-DE26-D0A6-B532DFCC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40532" cy="276871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B7216D-8FBF-F22E-CC58-45CA90643A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276999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>
                <a:latin typeface="Arial" panose="020B0604020202020204" pitchFamily="34" charset="0"/>
                <a:ea typeface="SamsungOne 700" panose="020B0803030303020204" pitchFamily="34" charset="0"/>
                <a:cs typeface="Arial" panose="020B0604020202020204" pitchFamily="34" charset="0"/>
              </a:rPr>
              <a:t>Thu thập dữ liệu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AB6C81-8C66-638B-CDAD-56B2984F9E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934057-17A4-FECF-BD48-9E11A622FD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0666" y="480779"/>
            <a:ext cx="529793" cy="49244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53798E5-7835-405B-1BFA-F6D3080B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Tổng quan về data flow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436B5-227D-0A7A-6504-825961E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3" y="2227634"/>
            <a:ext cx="9186906" cy="373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9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4704</TotalTime>
  <Words>756</Words>
  <Application>Microsoft Office PowerPoint</Application>
  <PresentationFormat>Custom</PresentationFormat>
  <Paragraphs>177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</vt:lpstr>
      <vt:lpstr>SamsungOne 400C</vt:lpstr>
      <vt:lpstr>Aptos</vt:lpstr>
      <vt:lpstr>Samsung Sharp Sans Medium</vt:lpstr>
      <vt:lpstr>Samsung Sharp Sans</vt:lpstr>
      <vt:lpstr>Microsoft Sans Serif</vt:lpstr>
      <vt:lpstr>SamsungOne 400</vt:lpstr>
      <vt:lpstr>SamsungOne 700</vt:lpstr>
      <vt:lpstr>Abadi</vt:lpstr>
      <vt:lpstr>Samsung Sharp Sans Bold</vt:lpstr>
      <vt:lpstr>Aharoni</vt:lpstr>
      <vt:lpstr>Arial Unicode MS</vt:lpstr>
      <vt:lpstr>SamsungOne 300</vt:lpstr>
      <vt:lpstr>맑은 고딕</vt:lpstr>
      <vt:lpstr>SamsungOneKorean 400</vt:lpstr>
      <vt:lpstr>Calibri</vt:lpstr>
      <vt:lpstr>Office Theme</vt:lpstr>
      <vt:lpstr>Giám sát và báo cáo BI chất lượng không khí</vt:lpstr>
      <vt:lpstr>PowerPoint Presentation</vt:lpstr>
      <vt:lpstr>Giới thiệu openAQ.org</vt:lpstr>
      <vt:lpstr>Nguồn dữ liệu</vt:lpstr>
      <vt:lpstr>PowerPoint Presentation</vt:lpstr>
      <vt:lpstr>Thu thập dữ liệu</vt:lpstr>
      <vt:lpstr>Lưu trữ dữ liệu</vt:lpstr>
      <vt:lpstr>Xử lí dữ liệu và xây dựng mô hình</vt:lpstr>
      <vt:lpstr>Tổng quan về data flow</vt:lpstr>
      <vt:lpstr>GenerateSensorIDsFlowfile group</vt:lpstr>
      <vt:lpstr>InvokeMultiSensorsAPI group</vt:lpstr>
      <vt:lpstr>InvokeSensorID_xxxxx_API group</vt:lpstr>
      <vt:lpstr>Mongo Atlas (Cloud Storage)</vt:lpstr>
      <vt:lpstr>Lấy các trường quan trọng</vt:lpstr>
      <vt:lpstr>Nội suy tuyến tính</vt:lpstr>
      <vt:lpstr>Xây dựng mô hình LSTM</vt:lpstr>
      <vt:lpstr>Test mô hình LSTM trên dataset</vt:lpstr>
      <vt:lpstr>Test mô hình LSTM trên dữ liệu từ trạm</vt:lpstr>
      <vt:lpstr>Tích hợp mô hình </vt:lpstr>
      <vt:lpstr>Hợp nhất các thành phần vào 1 khung giờ</vt:lpstr>
      <vt:lpstr>Biểu đồ phát hiện nguyên nhân ô nhiễm</vt:lpstr>
      <vt:lpstr>Các biểu đồ khác (1)</vt:lpstr>
      <vt:lpstr>Các biểu đồ khác (2)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lastModifiedBy>PC</cp:lastModifiedBy>
  <cp:revision>2080</cp:revision>
  <dcterms:created xsi:type="dcterms:W3CDTF">2019-07-06T14:12:49Z</dcterms:created>
  <dcterms:modified xsi:type="dcterms:W3CDTF">2025-08-04T07:47:57Z</dcterms:modified>
</cp:coreProperties>
</file>